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625" r:id="rId2"/>
    <p:sldId id="624" r:id="rId3"/>
    <p:sldId id="260" r:id="rId4"/>
    <p:sldId id="620" r:id="rId5"/>
    <p:sldId id="369" r:id="rId6"/>
    <p:sldId id="619" r:id="rId7"/>
    <p:sldId id="579" r:id="rId8"/>
    <p:sldId id="582" r:id="rId9"/>
    <p:sldId id="387" r:id="rId10"/>
    <p:sldId id="622" r:id="rId11"/>
    <p:sldId id="367" r:id="rId12"/>
    <p:sldId id="629" r:id="rId13"/>
    <p:sldId id="371" r:id="rId14"/>
    <p:sldId id="360" r:id="rId15"/>
    <p:sldId id="384" r:id="rId16"/>
    <p:sldId id="265" r:id="rId17"/>
    <p:sldId id="266" r:id="rId18"/>
    <p:sldId id="324" r:id="rId19"/>
    <p:sldId id="276"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45"/>
    <p:restoredTop sz="94600"/>
  </p:normalViewPr>
  <p:slideViewPr>
    <p:cSldViewPr snapToGrid="0" snapToObjects="1">
      <p:cViewPr varScale="1">
        <p:scale>
          <a:sx n="101" d="100"/>
          <a:sy n="101" d="100"/>
        </p:scale>
        <p:origin x="216"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7208C-B081-4E5A-BB0D-A8A93E0FB791}"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CB6AB6E-EDE9-49CD-8966-BD943F6D240C}">
      <dgm:prSet/>
      <dgm:spPr/>
      <dgm:t>
        <a:bodyPr/>
        <a:lstStyle/>
        <a:p>
          <a:r>
            <a:rPr lang="el-GR"/>
            <a:t>Ιο</a:t>
          </a:r>
          <a:r>
            <a:rPr lang="en-US"/>
            <a:t>ύ</a:t>
          </a:r>
          <a:r>
            <a:rPr lang="el-GR"/>
            <a:t>νιος 2019 – Σεπτέμβριος 2024</a:t>
          </a:r>
          <a:endParaRPr lang="en-US"/>
        </a:p>
      </dgm:t>
    </dgm:pt>
    <dgm:pt modelId="{C5A12989-538A-4C7C-BA44-2350503C77ED}" type="parTrans" cxnId="{B32465D6-3EF3-4A4D-A886-EAF07602DA69}">
      <dgm:prSet/>
      <dgm:spPr/>
      <dgm:t>
        <a:bodyPr/>
        <a:lstStyle/>
        <a:p>
          <a:endParaRPr lang="en-US"/>
        </a:p>
      </dgm:t>
    </dgm:pt>
    <dgm:pt modelId="{DD7951BE-9A86-490A-A078-3D8F7ED667E9}" type="sibTrans" cxnId="{B32465D6-3EF3-4A4D-A886-EAF07602DA69}">
      <dgm:prSet/>
      <dgm:spPr/>
      <dgm:t>
        <a:bodyPr/>
        <a:lstStyle/>
        <a:p>
          <a:endParaRPr lang="en-US"/>
        </a:p>
      </dgm:t>
    </dgm:pt>
    <dgm:pt modelId="{AA47D752-55D7-4CF0-9D5F-37C8D125E460}">
      <dgm:prSet/>
      <dgm:spPr/>
      <dgm:t>
        <a:bodyPr/>
        <a:lstStyle/>
        <a:p>
          <a:r>
            <a:rPr lang="el-GR"/>
            <a:t>ΕΛΚΕΘΕ, ΠΚ, ΙΚ, ΓΘΚ</a:t>
          </a:r>
          <a:endParaRPr lang="en-US"/>
        </a:p>
      </dgm:t>
    </dgm:pt>
    <dgm:pt modelId="{8403D252-DCE5-4296-B704-2050C4B0DAA1}" type="parTrans" cxnId="{C6D5EE17-3ACA-4688-8C85-3DF81A0ADD5D}">
      <dgm:prSet/>
      <dgm:spPr/>
      <dgm:t>
        <a:bodyPr/>
        <a:lstStyle/>
        <a:p>
          <a:endParaRPr lang="en-US"/>
        </a:p>
      </dgm:t>
    </dgm:pt>
    <dgm:pt modelId="{C0872495-5064-417F-9769-B82DFF2B376A}" type="sibTrans" cxnId="{C6D5EE17-3ACA-4688-8C85-3DF81A0ADD5D}">
      <dgm:prSet/>
      <dgm:spPr/>
      <dgm:t>
        <a:bodyPr/>
        <a:lstStyle/>
        <a:p>
          <a:endParaRPr lang="en-US"/>
        </a:p>
      </dgm:t>
    </dgm:pt>
    <dgm:pt modelId="{41AA0563-375D-47F6-9DF2-A929AD91140C}">
      <dgm:prSet/>
      <dgm:spPr/>
      <dgm:t>
        <a:bodyPr/>
        <a:lstStyle/>
        <a:p>
          <a:r>
            <a:rPr lang="el-GR"/>
            <a:t>Μελέτη της παθολογίας/επιδημιολογίας</a:t>
          </a:r>
          <a:endParaRPr lang="en-US"/>
        </a:p>
      </dgm:t>
    </dgm:pt>
    <dgm:pt modelId="{82E5A3AE-F513-4E82-900D-84ECCFE80412}" type="parTrans" cxnId="{915C5EB6-9377-4813-ADA1-52959206D0B7}">
      <dgm:prSet/>
      <dgm:spPr/>
      <dgm:t>
        <a:bodyPr/>
        <a:lstStyle/>
        <a:p>
          <a:endParaRPr lang="en-US"/>
        </a:p>
      </dgm:t>
    </dgm:pt>
    <dgm:pt modelId="{C566F1AB-01DB-4F7F-B6EA-1D2F7CA1CD44}" type="sibTrans" cxnId="{915C5EB6-9377-4813-ADA1-52959206D0B7}">
      <dgm:prSet/>
      <dgm:spPr/>
      <dgm:t>
        <a:bodyPr/>
        <a:lstStyle/>
        <a:p>
          <a:endParaRPr lang="en-US"/>
        </a:p>
      </dgm:t>
    </dgm:pt>
    <dgm:pt modelId="{8797F351-4528-4E2A-B9F7-0FF21206B576}">
      <dgm:prSet/>
      <dgm:spPr/>
      <dgm:t>
        <a:bodyPr/>
        <a:lstStyle/>
        <a:p>
          <a:r>
            <a:rPr lang="el-GR"/>
            <a:t>Ανάπτυξη και μελέτη αποτελεσματικότητας αυτεμβολίων</a:t>
          </a:r>
          <a:endParaRPr lang="en-US"/>
        </a:p>
      </dgm:t>
    </dgm:pt>
    <dgm:pt modelId="{F5F48FF2-016B-4D50-BBE2-4EF187A4856C}" type="parTrans" cxnId="{ADF28FDB-7BA8-4578-A74E-C587BE9DBD42}">
      <dgm:prSet/>
      <dgm:spPr/>
      <dgm:t>
        <a:bodyPr/>
        <a:lstStyle/>
        <a:p>
          <a:endParaRPr lang="en-US"/>
        </a:p>
      </dgm:t>
    </dgm:pt>
    <dgm:pt modelId="{014C5CC6-AEF2-4671-9929-8B6A09E72E5F}" type="sibTrans" cxnId="{ADF28FDB-7BA8-4578-A74E-C587BE9DBD42}">
      <dgm:prSet/>
      <dgm:spPr/>
      <dgm:t>
        <a:bodyPr/>
        <a:lstStyle/>
        <a:p>
          <a:endParaRPr lang="en-US"/>
        </a:p>
      </dgm:t>
    </dgm:pt>
    <dgm:pt modelId="{2EFEE754-DC91-4592-A536-2049B0BBCB08}">
      <dgm:prSet/>
      <dgm:spPr/>
      <dgm:t>
        <a:bodyPr/>
        <a:lstStyle/>
        <a:p>
          <a:r>
            <a:rPr lang="el-GR"/>
            <a:t>Φαγοθεραπεία</a:t>
          </a:r>
          <a:endParaRPr lang="en-US"/>
        </a:p>
      </dgm:t>
    </dgm:pt>
    <dgm:pt modelId="{E0ACEF3D-9442-4AF2-812C-1657D13E1EAD}" type="parTrans" cxnId="{296A13C5-9640-4851-93D2-976A6501712A}">
      <dgm:prSet/>
      <dgm:spPr/>
      <dgm:t>
        <a:bodyPr/>
        <a:lstStyle/>
        <a:p>
          <a:endParaRPr lang="en-US"/>
        </a:p>
      </dgm:t>
    </dgm:pt>
    <dgm:pt modelId="{5DCDC0F7-F228-49CB-94E5-C7573F379000}" type="sibTrans" cxnId="{296A13C5-9640-4851-93D2-976A6501712A}">
      <dgm:prSet/>
      <dgm:spPr/>
      <dgm:t>
        <a:bodyPr/>
        <a:lstStyle/>
        <a:p>
          <a:endParaRPr lang="en-US"/>
        </a:p>
      </dgm:t>
    </dgm:pt>
    <dgm:pt modelId="{149A6EAA-8C42-C346-83EC-EBC5B8EE689A}" type="pres">
      <dgm:prSet presAssocID="{4C67208C-B081-4E5A-BB0D-A8A93E0FB791}" presName="linear" presStyleCnt="0">
        <dgm:presLayoutVars>
          <dgm:animLvl val="lvl"/>
          <dgm:resizeHandles val="exact"/>
        </dgm:presLayoutVars>
      </dgm:prSet>
      <dgm:spPr/>
    </dgm:pt>
    <dgm:pt modelId="{48132B29-A9B4-F74F-A79F-FD0C6D1A0256}" type="pres">
      <dgm:prSet presAssocID="{FCB6AB6E-EDE9-49CD-8966-BD943F6D240C}" presName="parentText" presStyleLbl="node1" presStyleIdx="0" presStyleCnt="5">
        <dgm:presLayoutVars>
          <dgm:chMax val="0"/>
          <dgm:bulletEnabled val="1"/>
        </dgm:presLayoutVars>
      </dgm:prSet>
      <dgm:spPr/>
    </dgm:pt>
    <dgm:pt modelId="{0ABD3634-9A8F-D841-8317-901EB3DF1360}" type="pres">
      <dgm:prSet presAssocID="{DD7951BE-9A86-490A-A078-3D8F7ED667E9}" presName="spacer" presStyleCnt="0"/>
      <dgm:spPr/>
    </dgm:pt>
    <dgm:pt modelId="{5F0108BA-8430-3E4A-9832-DE3688DAB560}" type="pres">
      <dgm:prSet presAssocID="{AA47D752-55D7-4CF0-9D5F-37C8D125E460}" presName="parentText" presStyleLbl="node1" presStyleIdx="1" presStyleCnt="5">
        <dgm:presLayoutVars>
          <dgm:chMax val="0"/>
          <dgm:bulletEnabled val="1"/>
        </dgm:presLayoutVars>
      </dgm:prSet>
      <dgm:spPr/>
    </dgm:pt>
    <dgm:pt modelId="{BC565DEA-2C70-EE4C-BF65-1E0EC3B32C07}" type="pres">
      <dgm:prSet presAssocID="{C0872495-5064-417F-9769-B82DFF2B376A}" presName="spacer" presStyleCnt="0"/>
      <dgm:spPr/>
    </dgm:pt>
    <dgm:pt modelId="{463BB45C-8186-0940-BF2C-C4F44DCC70E0}" type="pres">
      <dgm:prSet presAssocID="{41AA0563-375D-47F6-9DF2-A929AD91140C}" presName="parentText" presStyleLbl="node1" presStyleIdx="2" presStyleCnt="5">
        <dgm:presLayoutVars>
          <dgm:chMax val="0"/>
          <dgm:bulletEnabled val="1"/>
        </dgm:presLayoutVars>
      </dgm:prSet>
      <dgm:spPr/>
    </dgm:pt>
    <dgm:pt modelId="{013CAD12-5922-D448-99CB-4B6D89A1EB45}" type="pres">
      <dgm:prSet presAssocID="{C566F1AB-01DB-4F7F-B6EA-1D2F7CA1CD44}" presName="spacer" presStyleCnt="0"/>
      <dgm:spPr/>
    </dgm:pt>
    <dgm:pt modelId="{227B66BA-32A1-844E-A3C2-87C3138CBEE0}" type="pres">
      <dgm:prSet presAssocID="{8797F351-4528-4E2A-B9F7-0FF21206B576}" presName="parentText" presStyleLbl="node1" presStyleIdx="3" presStyleCnt="5">
        <dgm:presLayoutVars>
          <dgm:chMax val="0"/>
          <dgm:bulletEnabled val="1"/>
        </dgm:presLayoutVars>
      </dgm:prSet>
      <dgm:spPr/>
    </dgm:pt>
    <dgm:pt modelId="{5D2FFFB4-0FF9-4E4B-B950-6FB96F9DCB10}" type="pres">
      <dgm:prSet presAssocID="{014C5CC6-AEF2-4671-9929-8B6A09E72E5F}" presName="spacer" presStyleCnt="0"/>
      <dgm:spPr/>
    </dgm:pt>
    <dgm:pt modelId="{3883A4B0-228E-8445-8F18-8A96614512A9}" type="pres">
      <dgm:prSet presAssocID="{2EFEE754-DC91-4592-A536-2049B0BBCB08}" presName="parentText" presStyleLbl="node1" presStyleIdx="4" presStyleCnt="5">
        <dgm:presLayoutVars>
          <dgm:chMax val="0"/>
          <dgm:bulletEnabled val="1"/>
        </dgm:presLayoutVars>
      </dgm:prSet>
      <dgm:spPr/>
    </dgm:pt>
  </dgm:ptLst>
  <dgm:cxnLst>
    <dgm:cxn modelId="{C6D5EE17-3ACA-4688-8C85-3DF81A0ADD5D}" srcId="{4C67208C-B081-4E5A-BB0D-A8A93E0FB791}" destId="{AA47D752-55D7-4CF0-9D5F-37C8D125E460}" srcOrd="1" destOrd="0" parTransId="{8403D252-DCE5-4296-B704-2050C4B0DAA1}" sibTransId="{C0872495-5064-417F-9769-B82DFF2B376A}"/>
    <dgm:cxn modelId="{FFB12C45-13AC-5148-9C85-C68C19FD58C4}" type="presOf" srcId="{FCB6AB6E-EDE9-49CD-8966-BD943F6D240C}" destId="{48132B29-A9B4-F74F-A79F-FD0C6D1A0256}" srcOrd="0" destOrd="0" presId="urn:microsoft.com/office/officeart/2005/8/layout/vList2"/>
    <dgm:cxn modelId="{21EBC187-93A7-5143-A916-B453F46C6845}" type="presOf" srcId="{41AA0563-375D-47F6-9DF2-A929AD91140C}" destId="{463BB45C-8186-0940-BF2C-C4F44DCC70E0}" srcOrd="0" destOrd="0" presId="urn:microsoft.com/office/officeart/2005/8/layout/vList2"/>
    <dgm:cxn modelId="{28F6B19E-98FC-DE4A-95AB-32A3E7F0C97C}" type="presOf" srcId="{8797F351-4528-4E2A-B9F7-0FF21206B576}" destId="{227B66BA-32A1-844E-A3C2-87C3138CBEE0}" srcOrd="0" destOrd="0" presId="urn:microsoft.com/office/officeart/2005/8/layout/vList2"/>
    <dgm:cxn modelId="{915C5EB6-9377-4813-ADA1-52959206D0B7}" srcId="{4C67208C-B081-4E5A-BB0D-A8A93E0FB791}" destId="{41AA0563-375D-47F6-9DF2-A929AD91140C}" srcOrd="2" destOrd="0" parTransId="{82E5A3AE-F513-4E82-900D-84ECCFE80412}" sibTransId="{C566F1AB-01DB-4F7F-B6EA-1D2F7CA1CD44}"/>
    <dgm:cxn modelId="{296A13C5-9640-4851-93D2-976A6501712A}" srcId="{4C67208C-B081-4E5A-BB0D-A8A93E0FB791}" destId="{2EFEE754-DC91-4592-A536-2049B0BBCB08}" srcOrd="4" destOrd="0" parTransId="{E0ACEF3D-9442-4AF2-812C-1657D13E1EAD}" sibTransId="{5DCDC0F7-F228-49CB-94E5-C7573F379000}"/>
    <dgm:cxn modelId="{D40D60D1-5D64-8440-9732-9E9980014649}" type="presOf" srcId="{AA47D752-55D7-4CF0-9D5F-37C8D125E460}" destId="{5F0108BA-8430-3E4A-9832-DE3688DAB560}" srcOrd="0" destOrd="0" presId="urn:microsoft.com/office/officeart/2005/8/layout/vList2"/>
    <dgm:cxn modelId="{B32465D6-3EF3-4A4D-A886-EAF07602DA69}" srcId="{4C67208C-B081-4E5A-BB0D-A8A93E0FB791}" destId="{FCB6AB6E-EDE9-49CD-8966-BD943F6D240C}" srcOrd="0" destOrd="0" parTransId="{C5A12989-538A-4C7C-BA44-2350503C77ED}" sibTransId="{DD7951BE-9A86-490A-A078-3D8F7ED667E9}"/>
    <dgm:cxn modelId="{ADF28FDB-7BA8-4578-A74E-C587BE9DBD42}" srcId="{4C67208C-B081-4E5A-BB0D-A8A93E0FB791}" destId="{8797F351-4528-4E2A-B9F7-0FF21206B576}" srcOrd="3" destOrd="0" parTransId="{F5F48FF2-016B-4D50-BBE2-4EF187A4856C}" sibTransId="{014C5CC6-AEF2-4671-9929-8B6A09E72E5F}"/>
    <dgm:cxn modelId="{72DDA4E2-EBD6-C545-BFA8-C71D19ADCCAD}" type="presOf" srcId="{4C67208C-B081-4E5A-BB0D-A8A93E0FB791}" destId="{149A6EAA-8C42-C346-83EC-EBC5B8EE689A}" srcOrd="0" destOrd="0" presId="urn:microsoft.com/office/officeart/2005/8/layout/vList2"/>
    <dgm:cxn modelId="{1F80C0EA-9FB1-114C-8236-F43718988B1F}" type="presOf" srcId="{2EFEE754-DC91-4592-A536-2049B0BBCB08}" destId="{3883A4B0-228E-8445-8F18-8A96614512A9}" srcOrd="0" destOrd="0" presId="urn:microsoft.com/office/officeart/2005/8/layout/vList2"/>
    <dgm:cxn modelId="{7DC7319D-31E2-7940-98FE-F4F9DF3B4393}" type="presParOf" srcId="{149A6EAA-8C42-C346-83EC-EBC5B8EE689A}" destId="{48132B29-A9B4-F74F-A79F-FD0C6D1A0256}" srcOrd="0" destOrd="0" presId="urn:microsoft.com/office/officeart/2005/8/layout/vList2"/>
    <dgm:cxn modelId="{A39EF795-D9B1-4F4D-916A-4D55B007145E}" type="presParOf" srcId="{149A6EAA-8C42-C346-83EC-EBC5B8EE689A}" destId="{0ABD3634-9A8F-D841-8317-901EB3DF1360}" srcOrd="1" destOrd="0" presId="urn:microsoft.com/office/officeart/2005/8/layout/vList2"/>
    <dgm:cxn modelId="{9110D861-CB6D-DB4B-918B-41B1B57CA912}" type="presParOf" srcId="{149A6EAA-8C42-C346-83EC-EBC5B8EE689A}" destId="{5F0108BA-8430-3E4A-9832-DE3688DAB560}" srcOrd="2" destOrd="0" presId="urn:microsoft.com/office/officeart/2005/8/layout/vList2"/>
    <dgm:cxn modelId="{6999DDDD-804E-624C-AEB2-D256B83A256F}" type="presParOf" srcId="{149A6EAA-8C42-C346-83EC-EBC5B8EE689A}" destId="{BC565DEA-2C70-EE4C-BF65-1E0EC3B32C07}" srcOrd="3" destOrd="0" presId="urn:microsoft.com/office/officeart/2005/8/layout/vList2"/>
    <dgm:cxn modelId="{A7EDB5FB-4EAB-2F4F-AD75-844A14562F23}" type="presParOf" srcId="{149A6EAA-8C42-C346-83EC-EBC5B8EE689A}" destId="{463BB45C-8186-0940-BF2C-C4F44DCC70E0}" srcOrd="4" destOrd="0" presId="urn:microsoft.com/office/officeart/2005/8/layout/vList2"/>
    <dgm:cxn modelId="{BB546442-B0BD-D641-9EE9-1BBF66B0F7C8}" type="presParOf" srcId="{149A6EAA-8C42-C346-83EC-EBC5B8EE689A}" destId="{013CAD12-5922-D448-99CB-4B6D89A1EB45}" srcOrd="5" destOrd="0" presId="urn:microsoft.com/office/officeart/2005/8/layout/vList2"/>
    <dgm:cxn modelId="{582F3E3E-B8C8-9044-81EB-2BD243CD5B2D}" type="presParOf" srcId="{149A6EAA-8C42-C346-83EC-EBC5B8EE689A}" destId="{227B66BA-32A1-844E-A3C2-87C3138CBEE0}" srcOrd="6" destOrd="0" presId="urn:microsoft.com/office/officeart/2005/8/layout/vList2"/>
    <dgm:cxn modelId="{04DA7EBF-F967-1941-AD68-5B4E29B77056}" type="presParOf" srcId="{149A6EAA-8C42-C346-83EC-EBC5B8EE689A}" destId="{5D2FFFB4-0FF9-4E4B-B950-6FB96F9DCB10}" srcOrd="7" destOrd="0" presId="urn:microsoft.com/office/officeart/2005/8/layout/vList2"/>
    <dgm:cxn modelId="{1CA016DA-CB5B-1643-B049-5B2B62F1A068}" type="presParOf" srcId="{149A6EAA-8C42-C346-83EC-EBC5B8EE689A}" destId="{3883A4B0-228E-8445-8F18-8A96614512A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AC51C-C835-4750-856E-49F79C237082}" type="doc">
      <dgm:prSet loTypeId="urn:microsoft.com/office/officeart/2005/8/layout/default" loCatId="list" qsTypeId="urn:microsoft.com/office/officeart/2005/8/quickstyle/simple4" qsCatId="simple" csTypeId="urn:microsoft.com/office/officeart/2005/8/colors/colorful5" csCatId="colorful"/>
      <dgm:spPr/>
      <dgm:t>
        <a:bodyPr/>
        <a:lstStyle/>
        <a:p>
          <a:endParaRPr lang="en-US"/>
        </a:p>
      </dgm:t>
    </dgm:pt>
    <dgm:pt modelId="{4DA3EF1E-EC69-42AA-BCFF-3FDD2F645CC7}">
      <dgm:prSet/>
      <dgm:spPr/>
      <dgm:t>
        <a:bodyPr/>
        <a:lstStyle/>
        <a:p>
          <a:r>
            <a:rPr lang="el-GR" b="1"/>
            <a:t>Μια ομάδα ζώων με καθορισμένη επιδημιολογική σχέση, τα οποία έχουν περίπου την ίδια πιθανότητα έκθεσης σε έναν παθογόνο παράγοντα.</a:t>
          </a:r>
          <a:br>
            <a:rPr lang="el-GR"/>
          </a:br>
          <a:r>
            <a:rPr lang="el-GR"/>
            <a:t>Αυτό μπορεί να οφείλεται στο ότι μοιράζονται το ίδιο περιβάλλον (π.χ. ζώα στον ίδιο κλωβό ή δεξαμενή) ή σε κοινές πρακτικές διαχείρισης</a:t>
          </a:r>
          <a:endParaRPr lang="en-US"/>
        </a:p>
      </dgm:t>
    </dgm:pt>
    <dgm:pt modelId="{B31A527C-913A-49B9-84BD-1D3106D9790D}" type="parTrans" cxnId="{596BB125-D328-4E40-8C65-D1C11A6C655E}">
      <dgm:prSet/>
      <dgm:spPr/>
      <dgm:t>
        <a:bodyPr/>
        <a:lstStyle/>
        <a:p>
          <a:endParaRPr lang="en-US"/>
        </a:p>
      </dgm:t>
    </dgm:pt>
    <dgm:pt modelId="{0B226FF6-138A-40E3-8714-F469988AB7EB}" type="sibTrans" cxnId="{596BB125-D328-4E40-8C65-D1C11A6C655E}">
      <dgm:prSet/>
      <dgm:spPr/>
      <dgm:t>
        <a:bodyPr/>
        <a:lstStyle/>
        <a:p>
          <a:endParaRPr lang="en-US"/>
        </a:p>
      </dgm:t>
    </dgm:pt>
    <dgm:pt modelId="{9A420367-62E2-43F9-8A50-F64E88CF0E53}">
      <dgm:prSet/>
      <dgm:spPr/>
      <dgm:t>
        <a:bodyPr/>
        <a:lstStyle/>
        <a:p>
          <a:r>
            <a:rPr lang="el-GR"/>
            <a:t>Στην Μεσογειακή ιχθυοκαλλιέργεια Ε.Μ. θα μπορούσε να είναι μια μονάδα ιχθυοκαλλιέργειας, ένας κόλπος στον οποίο συνυπάρχουν περισσότερες από μία μονάδες, μια ευρύτερη περιοχή, μια ολόκληρη χώρα</a:t>
          </a:r>
          <a:endParaRPr lang="en-US"/>
        </a:p>
      </dgm:t>
    </dgm:pt>
    <dgm:pt modelId="{0CB4AFF2-CE9D-40F9-AF34-57CECA3DF3BA}" type="parTrans" cxnId="{959B961E-56D4-46E1-B544-A13A496B20F5}">
      <dgm:prSet/>
      <dgm:spPr/>
      <dgm:t>
        <a:bodyPr/>
        <a:lstStyle/>
        <a:p>
          <a:endParaRPr lang="en-US"/>
        </a:p>
      </dgm:t>
    </dgm:pt>
    <dgm:pt modelId="{43D1781D-D200-47C5-924F-EFCBFBBCD320}" type="sibTrans" cxnId="{959B961E-56D4-46E1-B544-A13A496B20F5}">
      <dgm:prSet/>
      <dgm:spPr/>
      <dgm:t>
        <a:bodyPr/>
        <a:lstStyle/>
        <a:p>
          <a:endParaRPr lang="en-US"/>
        </a:p>
      </dgm:t>
    </dgm:pt>
    <dgm:pt modelId="{2DD67B46-45AE-4538-AE35-003EC621AA9B}" type="pres">
      <dgm:prSet presAssocID="{267AC51C-C835-4750-856E-49F79C237082}" presName="diagram" presStyleCnt="0">
        <dgm:presLayoutVars>
          <dgm:dir/>
          <dgm:resizeHandles val="exact"/>
        </dgm:presLayoutVars>
      </dgm:prSet>
      <dgm:spPr/>
    </dgm:pt>
    <dgm:pt modelId="{8E1CCC0A-EE1F-43A2-865E-88F1D140E866}" type="pres">
      <dgm:prSet presAssocID="{4DA3EF1E-EC69-42AA-BCFF-3FDD2F645CC7}" presName="node" presStyleLbl="node1" presStyleIdx="0" presStyleCnt="2">
        <dgm:presLayoutVars>
          <dgm:bulletEnabled val="1"/>
        </dgm:presLayoutVars>
      </dgm:prSet>
      <dgm:spPr/>
    </dgm:pt>
    <dgm:pt modelId="{65988A64-4ABD-48F0-BCDB-4B4B77E985AF}" type="pres">
      <dgm:prSet presAssocID="{0B226FF6-138A-40E3-8714-F469988AB7EB}" presName="sibTrans" presStyleCnt="0"/>
      <dgm:spPr/>
    </dgm:pt>
    <dgm:pt modelId="{9A77C077-2C91-40CD-B7DA-BF3066A400A4}" type="pres">
      <dgm:prSet presAssocID="{9A420367-62E2-43F9-8A50-F64E88CF0E53}" presName="node" presStyleLbl="node1" presStyleIdx="1" presStyleCnt="2">
        <dgm:presLayoutVars>
          <dgm:bulletEnabled val="1"/>
        </dgm:presLayoutVars>
      </dgm:prSet>
      <dgm:spPr/>
    </dgm:pt>
  </dgm:ptLst>
  <dgm:cxnLst>
    <dgm:cxn modelId="{959B961E-56D4-46E1-B544-A13A496B20F5}" srcId="{267AC51C-C835-4750-856E-49F79C237082}" destId="{9A420367-62E2-43F9-8A50-F64E88CF0E53}" srcOrd="1" destOrd="0" parTransId="{0CB4AFF2-CE9D-40F9-AF34-57CECA3DF3BA}" sibTransId="{43D1781D-D200-47C5-924F-EFCBFBBCD320}"/>
    <dgm:cxn modelId="{596BB125-D328-4E40-8C65-D1C11A6C655E}" srcId="{267AC51C-C835-4750-856E-49F79C237082}" destId="{4DA3EF1E-EC69-42AA-BCFF-3FDD2F645CC7}" srcOrd="0" destOrd="0" parTransId="{B31A527C-913A-49B9-84BD-1D3106D9790D}" sibTransId="{0B226FF6-138A-40E3-8714-F469988AB7EB}"/>
    <dgm:cxn modelId="{699ED243-4B3B-4A96-A1C9-547FA38D9CD8}" type="presOf" srcId="{4DA3EF1E-EC69-42AA-BCFF-3FDD2F645CC7}" destId="{8E1CCC0A-EE1F-43A2-865E-88F1D140E866}" srcOrd="0" destOrd="0" presId="urn:microsoft.com/office/officeart/2005/8/layout/default"/>
    <dgm:cxn modelId="{721A826D-2CC4-4827-B649-F5963B7E3180}" type="presOf" srcId="{267AC51C-C835-4750-856E-49F79C237082}" destId="{2DD67B46-45AE-4538-AE35-003EC621AA9B}" srcOrd="0" destOrd="0" presId="urn:microsoft.com/office/officeart/2005/8/layout/default"/>
    <dgm:cxn modelId="{C541BA8A-CBE2-4E53-BF4B-66ACF0A1A957}" type="presOf" srcId="{9A420367-62E2-43F9-8A50-F64E88CF0E53}" destId="{9A77C077-2C91-40CD-B7DA-BF3066A400A4}" srcOrd="0" destOrd="0" presId="urn:microsoft.com/office/officeart/2005/8/layout/default"/>
    <dgm:cxn modelId="{42BA143E-F127-4E46-9C2F-8DA832D40677}" type="presParOf" srcId="{2DD67B46-45AE-4538-AE35-003EC621AA9B}" destId="{8E1CCC0A-EE1F-43A2-865E-88F1D140E866}" srcOrd="0" destOrd="0" presId="urn:microsoft.com/office/officeart/2005/8/layout/default"/>
    <dgm:cxn modelId="{90924B97-EE42-400A-B752-F380B78C3FD9}" type="presParOf" srcId="{2DD67B46-45AE-4538-AE35-003EC621AA9B}" destId="{65988A64-4ABD-48F0-BCDB-4B4B77E985AF}" srcOrd="1" destOrd="0" presId="urn:microsoft.com/office/officeart/2005/8/layout/default"/>
    <dgm:cxn modelId="{8FDA519A-AABF-40F7-82F9-774362BB91EA}" type="presParOf" srcId="{2DD67B46-45AE-4538-AE35-003EC621AA9B}" destId="{9A77C077-2C91-40CD-B7DA-BF3066A400A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32B29-A9B4-F74F-A79F-FD0C6D1A0256}">
      <dsp:nvSpPr>
        <dsp:cNvPr id="0" name=""/>
        <dsp:cNvSpPr/>
      </dsp:nvSpPr>
      <dsp:spPr>
        <a:xfrm>
          <a:off x="0" y="100137"/>
          <a:ext cx="6666833" cy="993128"/>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Ιο</a:t>
          </a:r>
          <a:r>
            <a:rPr lang="en-US" sz="2500" kern="1200"/>
            <a:t>ύ</a:t>
          </a:r>
          <a:r>
            <a:rPr lang="el-GR" sz="2500" kern="1200"/>
            <a:t>νιος 2019 – Σεπτέμβριος 2024</a:t>
          </a:r>
          <a:endParaRPr lang="en-US" sz="2500" kern="1200"/>
        </a:p>
      </dsp:txBody>
      <dsp:txXfrm>
        <a:off x="48481" y="148618"/>
        <a:ext cx="6569871" cy="896166"/>
      </dsp:txXfrm>
    </dsp:sp>
    <dsp:sp modelId="{5F0108BA-8430-3E4A-9832-DE3688DAB560}">
      <dsp:nvSpPr>
        <dsp:cNvPr id="0" name=""/>
        <dsp:cNvSpPr/>
      </dsp:nvSpPr>
      <dsp:spPr>
        <a:xfrm>
          <a:off x="0" y="1165266"/>
          <a:ext cx="6666833" cy="993128"/>
        </a:xfrm>
        <a:prstGeom prst="roundRect">
          <a:avLst/>
        </a:prstGeom>
        <a:gradFill rotWithShape="0">
          <a:gsLst>
            <a:gs pos="0">
              <a:schemeClr val="accent5">
                <a:hueOff val="3846953"/>
                <a:satOff val="-1374"/>
                <a:lumOff val="2206"/>
                <a:alphaOff val="0"/>
                <a:tint val="94000"/>
                <a:satMod val="100000"/>
                <a:lumMod val="108000"/>
              </a:schemeClr>
            </a:gs>
            <a:gs pos="50000">
              <a:schemeClr val="accent5">
                <a:hueOff val="3846953"/>
                <a:satOff val="-1374"/>
                <a:lumOff val="2206"/>
                <a:alphaOff val="0"/>
                <a:tint val="98000"/>
                <a:shade val="100000"/>
                <a:satMod val="100000"/>
                <a:lumMod val="100000"/>
              </a:schemeClr>
            </a:gs>
            <a:gs pos="100000">
              <a:schemeClr val="accent5">
                <a:hueOff val="3846953"/>
                <a:satOff val="-1374"/>
                <a:lumOff val="220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ΕΛΚΕΘΕ, ΠΚ, ΙΚ, ΓΘΚ</a:t>
          </a:r>
          <a:endParaRPr lang="en-US" sz="2500" kern="1200"/>
        </a:p>
      </dsp:txBody>
      <dsp:txXfrm>
        <a:off x="48481" y="1213747"/>
        <a:ext cx="6569871" cy="896166"/>
      </dsp:txXfrm>
    </dsp:sp>
    <dsp:sp modelId="{463BB45C-8186-0940-BF2C-C4F44DCC70E0}">
      <dsp:nvSpPr>
        <dsp:cNvPr id="0" name=""/>
        <dsp:cNvSpPr/>
      </dsp:nvSpPr>
      <dsp:spPr>
        <a:xfrm>
          <a:off x="0" y="2230395"/>
          <a:ext cx="6666833" cy="993128"/>
        </a:xfrm>
        <a:prstGeom prst="roundRect">
          <a:avLst/>
        </a:prstGeom>
        <a:gradFill rotWithShape="0">
          <a:gsLst>
            <a:gs pos="0">
              <a:schemeClr val="accent5">
                <a:hueOff val="7693906"/>
                <a:satOff val="-2748"/>
                <a:lumOff val="4412"/>
                <a:alphaOff val="0"/>
                <a:tint val="94000"/>
                <a:satMod val="100000"/>
                <a:lumMod val="108000"/>
              </a:schemeClr>
            </a:gs>
            <a:gs pos="50000">
              <a:schemeClr val="accent5">
                <a:hueOff val="7693906"/>
                <a:satOff val="-2748"/>
                <a:lumOff val="4412"/>
                <a:alphaOff val="0"/>
                <a:tint val="98000"/>
                <a:shade val="100000"/>
                <a:satMod val="100000"/>
                <a:lumMod val="100000"/>
              </a:schemeClr>
            </a:gs>
            <a:gs pos="100000">
              <a:schemeClr val="accent5">
                <a:hueOff val="7693906"/>
                <a:satOff val="-2748"/>
                <a:lumOff val="441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Μελέτη της παθολογίας/επιδημιολογίας</a:t>
          </a:r>
          <a:endParaRPr lang="en-US" sz="2500" kern="1200"/>
        </a:p>
      </dsp:txBody>
      <dsp:txXfrm>
        <a:off x="48481" y="2278876"/>
        <a:ext cx="6569871" cy="896166"/>
      </dsp:txXfrm>
    </dsp:sp>
    <dsp:sp modelId="{227B66BA-32A1-844E-A3C2-87C3138CBEE0}">
      <dsp:nvSpPr>
        <dsp:cNvPr id="0" name=""/>
        <dsp:cNvSpPr/>
      </dsp:nvSpPr>
      <dsp:spPr>
        <a:xfrm>
          <a:off x="0" y="3295524"/>
          <a:ext cx="6666833" cy="993128"/>
        </a:xfrm>
        <a:prstGeom prst="roundRect">
          <a:avLst/>
        </a:prstGeom>
        <a:gradFill rotWithShape="0">
          <a:gsLst>
            <a:gs pos="0">
              <a:schemeClr val="accent5">
                <a:hueOff val="11540859"/>
                <a:satOff val="-4122"/>
                <a:lumOff val="6619"/>
                <a:alphaOff val="0"/>
                <a:tint val="94000"/>
                <a:satMod val="100000"/>
                <a:lumMod val="108000"/>
              </a:schemeClr>
            </a:gs>
            <a:gs pos="50000">
              <a:schemeClr val="accent5">
                <a:hueOff val="11540859"/>
                <a:satOff val="-4122"/>
                <a:lumOff val="6619"/>
                <a:alphaOff val="0"/>
                <a:tint val="98000"/>
                <a:shade val="100000"/>
                <a:satMod val="100000"/>
                <a:lumMod val="100000"/>
              </a:schemeClr>
            </a:gs>
            <a:gs pos="100000">
              <a:schemeClr val="accent5">
                <a:hueOff val="11540859"/>
                <a:satOff val="-4122"/>
                <a:lumOff val="6619"/>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Ανάπτυξη και μελέτη αποτελεσματικότητας αυτεμβολίων</a:t>
          </a:r>
          <a:endParaRPr lang="en-US" sz="2500" kern="1200"/>
        </a:p>
      </dsp:txBody>
      <dsp:txXfrm>
        <a:off x="48481" y="3344005"/>
        <a:ext cx="6569871" cy="896166"/>
      </dsp:txXfrm>
    </dsp:sp>
    <dsp:sp modelId="{3883A4B0-228E-8445-8F18-8A96614512A9}">
      <dsp:nvSpPr>
        <dsp:cNvPr id="0" name=""/>
        <dsp:cNvSpPr/>
      </dsp:nvSpPr>
      <dsp:spPr>
        <a:xfrm>
          <a:off x="0" y="4360653"/>
          <a:ext cx="6666833" cy="993128"/>
        </a:xfrm>
        <a:prstGeom prst="round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l-GR" sz="2500" kern="1200"/>
            <a:t>Φαγοθεραπεία</a:t>
          </a:r>
          <a:endParaRPr lang="en-US" sz="2500" kern="1200"/>
        </a:p>
      </dsp:txBody>
      <dsp:txXfrm>
        <a:off x="48481" y="4409134"/>
        <a:ext cx="6569871" cy="89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CCC0A-EE1F-43A2-865E-88F1D140E866}">
      <dsp:nvSpPr>
        <dsp:cNvPr id="0" name=""/>
        <dsp:cNvSpPr/>
      </dsp:nvSpPr>
      <dsp:spPr>
        <a:xfrm>
          <a:off x="1237010" y="1631"/>
          <a:ext cx="4192812" cy="2515687"/>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a:t>Μια ομάδα ζώων με καθορισμένη επιδημιολογική σχέση, τα οποία έχουν περίπου την ίδια πιθανότητα έκθεσης σε έναν παθογόνο παράγοντα.</a:t>
          </a:r>
          <a:br>
            <a:rPr lang="el-GR" sz="1900" kern="1200"/>
          </a:br>
          <a:r>
            <a:rPr lang="el-GR" sz="1900" kern="1200"/>
            <a:t>Αυτό μπορεί να οφείλεται στο ότι μοιράζονται το ίδιο περιβάλλον (π.χ. ζώα στον ίδιο κλωβό ή δεξαμενή) ή σε κοινές πρακτικές διαχείρισης</a:t>
          </a:r>
          <a:endParaRPr lang="en-US" sz="1900" kern="1200"/>
        </a:p>
      </dsp:txBody>
      <dsp:txXfrm>
        <a:off x="1237010" y="1631"/>
        <a:ext cx="4192812" cy="2515687"/>
      </dsp:txXfrm>
    </dsp:sp>
    <dsp:sp modelId="{9A77C077-2C91-40CD-B7DA-BF3066A400A4}">
      <dsp:nvSpPr>
        <dsp:cNvPr id="0" name=""/>
        <dsp:cNvSpPr/>
      </dsp:nvSpPr>
      <dsp:spPr>
        <a:xfrm>
          <a:off x="1237010" y="2936600"/>
          <a:ext cx="4192812" cy="2515687"/>
        </a:xfrm>
        <a:prstGeom prst="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a:t>Στην Μεσογειακή ιχθυοκαλλιέργεια Ε.Μ. θα μπορούσε να είναι μια μονάδα ιχθυοκαλλιέργειας, ένας κόλπος στον οποίο συνυπάρχουν περισσότερες από μία μονάδες, μια ευρύτερη περιοχή, μια ολόκληρη χώρα</a:t>
          </a:r>
          <a:endParaRPr lang="en-US" sz="1900" kern="1200"/>
        </a:p>
      </dsp:txBody>
      <dsp:txXfrm>
        <a:off x="1237010" y="2936600"/>
        <a:ext cx="4192812" cy="25156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77E5C-7EF3-854B-A17C-B5EB631984C8}" type="datetimeFigureOut">
              <a:rPr lang="en-US" smtClean="0"/>
              <a:t>6/26/25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B1F62-5DC3-2441-9AD2-5CD3FDE37D70}" type="slidenum">
              <a:rPr lang="en-US" smtClean="0"/>
              <a:t>‹#›</a:t>
            </a:fld>
            <a:endParaRPr lang="en-US"/>
          </a:p>
        </p:txBody>
      </p:sp>
    </p:spTree>
    <p:extLst>
      <p:ext uri="{BB962C8B-B14F-4D97-AF65-F5344CB8AC3E}">
        <p14:creationId xmlns:p14="http://schemas.microsoft.com/office/powerpoint/2010/main" val="3240488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very much,  It is a real pleasure for me to be here and present some information about the reproduction of Mediterranean fish in aquaculture.</a:t>
            </a:r>
            <a:endParaRPr dirty="0"/>
          </a:p>
        </p:txBody>
      </p:sp>
    </p:spTree>
    <p:extLst>
      <p:ext uri="{BB962C8B-B14F-4D97-AF65-F5344CB8AC3E}">
        <p14:creationId xmlns:p14="http://schemas.microsoft.com/office/powerpoint/2010/main" val="106751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 you very much,  It is a real pleasure for me to be here and present some information about the reproduction of Mediterranean fish in aquaculture.</a:t>
            </a:r>
            <a:endParaRPr dirty="0"/>
          </a:p>
        </p:txBody>
      </p:sp>
    </p:spTree>
    <p:extLst>
      <p:ext uri="{BB962C8B-B14F-4D97-AF65-F5344CB8AC3E}">
        <p14:creationId xmlns:p14="http://schemas.microsoft.com/office/powerpoint/2010/main" val="378096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Looking at the oocyte diameters (LEFT), which is directly related to the process of vitellogenesis, we see gradual and significant increases in response to the </a:t>
            </a:r>
            <a:r>
              <a:rPr lang="en-US" sz="1100" b="1" kern="1200" dirty="0">
                <a:solidFill>
                  <a:schemeClr val="accent1">
                    <a:lumMod val="75000"/>
                  </a:schemeClr>
                </a:solidFill>
                <a:latin typeface="Cambria" panose="02040503050406030204" pitchFamily="18" charset="0"/>
              </a:rPr>
              <a:t>recombinant Fsh/Lh treatment</a:t>
            </a:r>
            <a:r>
              <a:rPr lang="en-US" sz="1100" b="0" kern="1200" dirty="0">
                <a:solidFill>
                  <a:schemeClr val="accent1">
                    <a:lumMod val="75000"/>
                  </a:schemeClr>
                </a:solidFill>
                <a:latin typeface="Cambria" panose="02040503050406030204" pitchFamily="18" charset="0"/>
              </a:rPr>
              <a:t>.  At the completion of the 6 weeks, recombinant hormone-treated females had post vitellogenic oocytes, that were greatly larger than controls.  This stimulation of vitellogenesis was correlated with significant increases in plasma Estradiol (</a:t>
            </a:r>
            <a:r>
              <a:rPr lang="en-US" sz="1100" b="1" kern="1200" dirty="0">
                <a:solidFill>
                  <a:schemeClr val="accent1">
                    <a:lumMod val="75000"/>
                  </a:schemeClr>
                </a:solidFill>
                <a:latin typeface="Cambria" panose="02040503050406030204" pitchFamily="18" charset="0"/>
              </a:rPr>
              <a:t>RIGHT</a:t>
            </a:r>
            <a:r>
              <a:rPr lang="en-US" sz="1100" b="0" kern="1200" dirty="0">
                <a:solidFill>
                  <a:schemeClr val="accent1">
                    <a:lumMod val="75000"/>
                  </a:schemeClr>
                </a:solidFill>
                <a:latin typeface="Cambria" panose="02040503050406030204" pitchFamily="18" charset="0"/>
              </a:rPr>
              <a:t>), which is the sex steroid hormone controlling vitellogenesis in fish.  In fact, at the end of the recombinant hormone treatment, females already started to undergo oocyte maturation, before even treating them with the GnRHa implant, as shown here by this ovarian histology section.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5925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052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The European sea bass, is the other important species in Mediterranean aquaculture.  It is a gonochoristic species, with multiple spawning, producing 3-5 spawns every year,  with an interval between spawns of many days to a few weeks, during a 2-month spawning period.  You can see that spawning is not very well synchronized, posing problems in the hatchery planning as it cannot be known how many fish will spawn and how many eggs will be produced at a given day.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kern="1200" dirty="0">
              <a:solidFill>
                <a:schemeClr val="accent1">
                  <a:lumMod val="7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Also, if you look at the number of spawning fish (</a:t>
            </a:r>
            <a:r>
              <a:rPr lang="en-US" sz="1100" b="1" kern="1200" dirty="0">
                <a:solidFill>
                  <a:schemeClr val="accent1">
                    <a:lumMod val="75000"/>
                  </a:schemeClr>
                </a:solidFill>
                <a:latin typeface="Cambria" panose="02040503050406030204" pitchFamily="18" charset="0"/>
              </a:rPr>
              <a:t>LEFT</a:t>
            </a:r>
            <a:r>
              <a:rPr lang="en-US" sz="1100" b="0" kern="1200" dirty="0">
                <a:solidFill>
                  <a:schemeClr val="accent1">
                    <a:lumMod val="75000"/>
                  </a:schemeClr>
                </a:solidFill>
                <a:latin typeface="Cambria" panose="02040503050406030204" pitchFamily="18" charset="0"/>
              </a:rPr>
              <a:t>) or parentage contribution, it is quite variable and, male participation can be only 25% in some spawns.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kern="1200" dirty="0">
              <a:solidFill>
                <a:schemeClr val="accent1">
                  <a:lumMod val="7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kern="1200" dirty="0">
              <a:solidFill>
                <a:schemeClr val="accent1">
                  <a:lumMod val="7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1-ANIMATION: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When we induce seabass to spawn using </a:t>
            </a:r>
            <a:r>
              <a:rPr lang="en-US" sz="1100" b="1" kern="1200" dirty="0">
                <a:solidFill>
                  <a:schemeClr val="accent1">
                    <a:lumMod val="75000"/>
                  </a:schemeClr>
                </a:solidFill>
                <a:latin typeface="Cambria" panose="02040503050406030204" pitchFamily="18" charset="0"/>
              </a:rPr>
              <a:t>4 repeated, single injections of GnRHa</a:t>
            </a:r>
            <a:r>
              <a:rPr lang="en-US" sz="1100" b="0" kern="1200" dirty="0">
                <a:solidFill>
                  <a:schemeClr val="accent1">
                    <a:lumMod val="75000"/>
                  </a:schemeClr>
                </a:solidFill>
                <a:latin typeface="Cambria" panose="02040503050406030204" pitchFamily="18" charset="0"/>
              </a:rPr>
              <a:t>, we can obtain up to 4 spawns, each with about ½ the fecundity of the previous spawn.  So, </a:t>
            </a:r>
            <a:r>
              <a:rPr lang="en-US" sz="1100" b="1" kern="1200" dirty="0">
                <a:solidFill>
                  <a:schemeClr val="accent1">
                    <a:lumMod val="75000"/>
                  </a:schemeClr>
                </a:solidFill>
                <a:latin typeface="Cambria" panose="02040503050406030204" pitchFamily="18" charset="0"/>
              </a:rPr>
              <a:t>if we want to increase egg production in our hatcheries</a:t>
            </a:r>
            <a:r>
              <a:rPr lang="en-US" sz="1100" b="0" kern="1200" dirty="0">
                <a:solidFill>
                  <a:schemeClr val="accent1">
                    <a:lumMod val="75000"/>
                  </a:schemeClr>
                </a:solidFill>
                <a:latin typeface="Cambria" panose="02040503050406030204" pitchFamily="18" charset="0"/>
              </a:rPr>
              <a:t>, we need to synchronize the fish, and try to get the first or second spawn of each fish to maximize egg batch for larval rearing.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728196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The gilthead seabream is the MAJOR species of interest in the Mediterranean, and it is </a:t>
            </a:r>
            <a:r>
              <a:rPr lang="en-US" sz="1100" b="1" kern="1200" dirty="0">
                <a:solidFill>
                  <a:schemeClr val="accent1">
                    <a:lumMod val="75000"/>
                  </a:schemeClr>
                </a:solidFill>
                <a:latin typeface="Cambria" panose="02040503050406030204" pitchFamily="18" charset="0"/>
              </a:rPr>
              <a:t>THE ONLY ONE that has been fully domesticated and adapted </a:t>
            </a:r>
            <a:r>
              <a:rPr lang="en-US" sz="1100" b="0" kern="1200" dirty="0">
                <a:solidFill>
                  <a:schemeClr val="accent1">
                    <a:lumMod val="75000"/>
                  </a:schemeClr>
                </a:solidFill>
                <a:latin typeface="Cambria" panose="02040503050406030204" pitchFamily="18" charset="0"/>
              </a:rPr>
              <a:t>to the culture environment, spawning quite readily in captivity!  It is a protandrous hermaphrodite fish, with almost daily spawning activity, producing very large numbers of eggs over a long spawning season.  This species is now cultured outside the Mediterranean, including the Red Sea and the Americas (USA and Caribbean)….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21790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SO, in my presentation I tried to acquaint you with the main marine fish we work in the Mediterranean, for aquaculture purposes and to give you an idea of their </a:t>
            </a:r>
            <a:r>
              <a:rPr lang="en-US" sz="1100" b="1" kern="1200" dirty="0">
                <a:solidFill>
                  <a:schemeClr val="accent1">
                    <a:lumMod val="75000"/>
                  </a:schemeClr>
                </a:solidFill>
                <a:latin typeface="Cambria" panose="02040503050406030204" pitchFamily="18" charset="0"/>
              </a:rPr>
              <a:t>reproductive biology</a:t>
            </a:r>
            <a:r>
              <a:rPr lang="en-US" sz="1100" b="0" kern="1200" dirty="0">
                <a:solidFill>
                  <a:schemeClr val="accent1">
                    <a:lumMod val="75000"/>
                  </a:schemeClr>
                </a:solidFill>
                <a:latin typeface="Cambria" panose="02040503050406030204" pitchFamily="18" charset="0"/>
              </a:rPr>
              <a:t>, the </a:t>
            </a:r>
            <a:r>
              <a:rPr lang="en-US" sz="1100" b="1" kern="1200" dirty="0">
                <a:solidFill>
                  <a:schemeClr val="accent1">
                    <a:lumMod val="75000"/>
                  </a:schemeClr>
                </a:solidFill>
                <a:latin typeface="Cambria" panose="02040503050406030204" pitchFamily="18" charset="0"/>
              </a:rPr>
              <a:t>problems we face when we rare them in captivity</a:t>
            </a:r>
            <a:r>
              <a:rPr lang="en-US" sz="1100" b="0" kern="1200" dirty="0">
                <a:solidFill>
                  <a:schemeClr val="accent1">
                    <a:lumMod val="75000"/>
                  </a:schemeClr>
                </a:solidFill>
                <a:latin typeface="Cambria" panose="02040503050406030204" pitchFamily="18" charset="0"/>
              </a:rPr>
              <a:t> and the </a:t>
            </a:r>
            <a:r>
              <a:rPr lang="en-US" sz="1100" b="1" kern="1200" dirty="0">
                <a:solidFill>
                  <a:schemeClr val="accent1">
                    <a:lumMod val="75000"/>
                  </a:schemeClr>
                </a:solidFill>
                <a:latin typeface="Cambria" panose="02040503050406030204" pitchFamily="18" charset="0"/>
              </a:rPr>
              <a:t>methods we have developed to control better reproductive function</a:t>
            </a:r>
            <a:r>
              <a:rPr lang="en-US" sz="1100" b="0" kern="1200" dirty="0">
                <a:solidFill>
                  <a:schemeClr val="accent1">
                    <a:lumMod val="75000"/>
                  </a:schemeClr>
                </a:solidFill>
                <a:latin typeface="Cambria" panose="02040503050406030204" pitchFamily="18"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kern="1200" dirty="0">
              <a:solidFill>
                <a:schemeClr val="accent1">
                  <a:lumMod val="75000"/>
                </a:schemeClr>
              </a:solidFill>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kern="1200" dirty="0">
                <a:solidFill>
                  <a:schemeClr val="accent1">
                    <a:lumMod val="75000"/>
                  </a:schemeClr>
                </a:solidFill>
                <a:latin typeface="Cambria" panose="02040503050406030204" pitchFamily="18" charset="0"/>
              </a:rPr>
              <a:t>Starting first with pharmacological/hormonal methods for inducing maturation and spawning, we </a:t>
            </a:r>
            <a:r>
              <a:rPr lang="en-US" sz="1100" b="1" kern="1200" dirty="0">
                <a:solidFill>
                  <a:schemeClr val="accent1">
                    <a:lumMod val="75000"/>
                  </a:schemeClr>
                </a:solidFill>
                <a:latin typeface="Cambria" panose="02040503050406030204" pitchFamily="18" charset="0"/>
              </a:rPr>
              <a:t>always try to learn more about their requirements </a:t>
            </a:r>
            <a:r>
              <a:rPr lang="en-US" sz="1100" b="0" kern="1200" dirty="0">
                <a:solidFill>
                  <a:schemeClr val="accent1">
                    <a:lumMod val="75000"/>
                  </a:schemeClr>
                </a:solidFill>
                <a:latin typeface="Cambria" panose="02040503050406030204" pitchFamily="18" charset="0"/>
              </a:rPr>
              <a:t>and eventually use only environmental manipulations to ensure that the fish spawn spontaneously without the need for any exogenous hormones.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939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With this, I would like to acknowledge the contribution to this work of my colleague </a:t>
            </a:r>
            <a:r>
              <a:rPr lang="en-US" dirty="0" err="1"/>
              <a:t>Dr</a:t>
            </a:r>
            <a:r>
              <a:rPr lang="en-US" dirty="0"/>
              <a:t> </a:t>
            </a:r>
            <a:r>
              <a:rPr lang="en-US" dirty="0" err="1"/>
              <a:t>Ioannis</a:t>
            </a:r>
            <a:r>
              <a:rPr lang="en-US" dirty="0"/>
              <a:t> </a:t>
            </a:r>
            <a:r>
              <a:rPr lang="en-US" dirty="0" err="1"/>
              <a:t>Fakriadis</a:t>
            </a:r>
            <a:r>
              <a:rPr lang="en-US" dirty="0"/>
              <a:t>, my two technicians Maria </a:t>
            </a:r>
            <a:r>
              <a:rPr lang="en-US" dirty="0" err="1"/>
              <a:t>Papadaki</a:t>
            </a:r>
            <a:r>
              <a:rPr lang="en-US" dirty="0"/>
              <a:t> and </a:t>
            </a:r>
            <a:r>
              <a:rPr lang="en-US" dirty="0" err="1"/>
              <a:t>Irini</a:t>
            </a:r>
            <a:r>
              <a:rPr lang="en-US" dirty="0"/>
              <a:t> </a:t>
            </a:r>
            <a:r>
              <a:rPr lang="en-US" dirty="0" err="1"/>
              <a:t>Sigelaki</a:t>
            </a:r>
            <a:r>
              <a:rPr lang="en-US" dirty="0"/>
              <a:t>  and a number of Masters and PhD students that did their research with us.</a:t>
            </a:r>
            <a:endParaRPr dirty="0"/>
          </a:p>
        </p:txBody>
      </p:sp>
    </p:spTree>
    <p:extLst>
      <p:ext uri="{BB962C8B-B14F-4D97-AF65-F5344CB8AC3E}">
        <p14:creationId xmlns:p14="http://schemas.microsoft.com/office/powerpoint/2010/main" val="723820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7E1AA3-3F7C-ED48-BC0F-6020126A83AB}"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2008933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E1AA3-3F7C-ED48-BC0F-6020126A83AB}"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285616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E1AA3-3F7C-ED48-BC0F-6020126A83AB}"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262342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E1AA3-3F7C-ED48-BC0F-6020126A83AB}"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3896B-E3A3-024E-9A00-7EC996380C26}"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1069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E1AA3-3F7C-ED48-BC0F-6020126A83AB}"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1382497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7E1AA3-3F7C-ED48-BC0F-6020126A83AB}" type="datetimeFigureOut">
              <a:rPr lang="en-US" smtClean="0"/>
              <a:t>6/26/25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16514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7E1AA3-3F7C-ED48-BC0F-6020126A83AB}" type="datetimeFigureOut">
              <a:rPr lang="en-US" smtClean="0"/>
              <a:t>6/26/25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2039957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E1AA3-3F7C-ED48-BC0F-6020126A83AB}"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1622466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E1AA3-3F7C-ED48-BC0F-6020126A83AB}"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326668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104804" y="0"/>
            <a:ext cx="8087185" cy="6858189"/>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914400" y="2362067"/>
            <a:ext cx="10363200" cy="2134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8000">
                <a:solidFill>
                  <a:schemeClr val="lt1"/>
                </a:solidFill>
              </a:defRPr>
            </a:lvl1pPr>
            <a:lvl2pPr lvl="1" rtl="0">
              <a:spcBef>
                <a:spcPts val="0"/>
              </a:spcBef>
              <a:spcAft>
                <a:spcPts val="0"/>
              </a:spcAft>
              <a:buClr>
                <a:schemeClr val="lt1"/>
              </a:buClr>
              <a:buSzPts val="6000"/>
              <a:buNone/>
              <a:defRPr sz="8000">
                <a:solidFill>
                  <a:schemeClr val="lt1"/>
                </a:solidFill>
              </a:defRPr>
            </a:lvl2pPr>
            <a:lvl3pPr lvl="2" rtl="0">
              <a:spcBef>
                <a:spcPts val="0"/>
              </a:spcBef>
              <a:spcAft>
                <a:spcPts val="0"/>
              </a:spcAft>
              <a:buClr>
                <a:schemeClr val="lt1"/>
              </a:buClr>
              <a:buSzPts val="6000"/>
              <a:buNone/>
              <a:defRPr sz="8000">
                <a:solidFill>
                  <a:schemeClr val="lt1"/>
                </a:solidFill>
              </a:defRPr>
            </a:lvl3pPr>
            <a:lvl4pPr lvl="3" rtl="0">
              <a:spcBef>
                <a:spcPts val="0"/>
              </a:spcBef>
              <a:spcAft>
                <a:spcPts val="0"/>
              </a:spcAft>
              <a:buClr>
                <a:schemeClr val="lt1"/>
              </a:buClr>
              <a:buSzPts val="6000"/>
              <a:buNone/>
              <a:defRPr sz="8000">
                <a:solidFill>
                  <a:schemeClr val="lt1"/>
                </a:solidFill>
              </a:defRPr>
            </a:lvl4pPr>
            <a:lvl5pPr lvl="4" rtl="0">
              <a:spcBef>
                <a:spcPts val="0"/>
              </a:spcBef>
              <a:spcAft>
                <a:spcPts val="0"/>
              </a:spcAft>
              <a:buClr>
                <a:schemeClr val="lt1"/>
              </a:buClr>
              <a:buSzPts val="6000"/>
              <a:buNone/>
              <a:defRPr sz="8000">
                <a:solidFill>
                  <a:schemeClr val="lt1"/>
                </a:solidFill>
              </a:defRPr>
            </a:lvl5pPr>
            <a:lvl6pPr lvl="5" rtl="0">
              <a:spcBef>
                <a:spcPts val="0"/>
              </a:spcBef>
              <a:spcAft>
                <a:spcPts val="0"/>
              </a:spcAft>
              <a:buClr>
                <a:schemeClr val="lt1"/>
              </a:buClr>
              <a:buSzPts val="6000"/>
              <a:buNone/>
              <a:defRPr sz="8000">
                <a:solidFill>
                  <a:schemeClr val="lt1"/>
                </a:solidFill>
              </a:defRPr>
            </a:lvl6pPr>
            <a:lvl7pPr lvl="6" rtl="0">
              <a:spcBef>
                <a:spcPts val="0"/>
              </a:spcBef>
              <a:spcAft>
                <a:spcPts val="0"/>
              </a:spcAft>
              <a:buClr>
                <a:schemeClr val="lt1"/>
              </a:buClr>
              <a:buSzPts val="6000"/>
              <a:buNone/>
              <a:defRPr sz="8000">
                <a:solidFill>
                  <a:schemeClr val="lt1"/>
                </a:solidFill>
              </a:defRPr>
            </a:lvl7pPr>
            <a:lvl8pPr lvl="7" rtl="0">
              <a:spcBef>
                <a:spcPts val="0"/>
              </a:spcBef>
              <a:spcAft>
                <a:spcPts val="0"/>
              </a:spcAft>
              <a:buClr>
                <a:schemeClr val="lt1"/>
              </a:buClr>
              <a:buSzPts val="6000"/>
              <a:buNone/>
              <a:defRPr sz="8000">
                <a:solidFill>
                  <a:schemeClr val="lt1"/>
                </a:solidFill>
              </a:defRPr>
            </a:lvl8pPr>
            <a:lvl9pPr lvl="8" rtl="0">
              <a:spcBef>
                <a:spcPts val="0"/>
              </a:spcBef>
              <a:spcAft>
                <a:spcPts val="0"/>
              </a:spcAft>
              <a:buClr>
                <a:schemeClr val="lt1"/>
              </a:buClr>
              <a:buSzPts val="6000"/>
              <a:buNone/>
              <a:defRPr sz="8000">
                <a:solidFill>
                  <a:schemeClr val="lt1"/>
                </a:solidFill>
              </a:defRPr>
            </a:lvl9pPr>
          </a:lstStyle>
          <a:p>
            <a:endParaRPr/>
          </a:p>
        </p:txBody>
      </p:sp>
    </p:spTree>
    <p:extLst>
      <p:ext uri="{BB962C8B-B14F-4D97-AF65-F5344CB8AC3E}">
        <p14:creationId xmlns:p14="http://schemas.microsoft.com/office/powerpoint/2010/main" val="525248650"/>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8"/>
        <p:cNvGrpSpPr/>
        <p:nvPr/>
      </p:nvGrpSpPr>
      <p:grpSpPr>
        <a:xfrm>
          <a:off x="0" y="0"/>
          <a:ext cx="0" cy="0"/>
          <a:chOff x="0" y="0"/>
          <a:chExt cx="0" cy="0"/>
        </a:xfrm>
      </p:grpSpPr>
      <p:grpSp>
        <p:nvGrpSpPr>
          <p:cNvPr id="39" name="Google Shape;39;p6"/>
          <p:cNvGrpSpPr/>
          <p:nvPr/>
        </p:nvGrpSpPr>
        <p:grpSpPr>
          <a:xfrm>
            <a:off x="6673398" y="0"/>
            <a:ext cx="5518613" cy="6858189"/>
            <a:chOff x="5005048" y="0"/>
            <a:chExt cx="4138960" cy="5143642"/>
          </a:xfrm>
        </p:grpSpPr>
        <p:sp>
          <p:nvSpPr>
            <p:cNvPr id="40" name="Google Shape;40;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 name="Google Shape;41;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 name="Google Shape;42;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 name="Google Shape;43;p6"/>
          <p:cNvSpPr txBox="1">
            <a:spLocks noGrp="1"/>
          </p:cNvSpPr>
          <p:nvPr>
            <p:ph type="title"/>
          </p:nvPr>
        </p:nvSpPr>
        <p:spPr>
          <a:xfrm>
            <a:off x="378400" y="300967"/>
            <a:ext cx="9911200" cy="604468"/>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4" name="Google Shape;44;p6"/>
          <p:cNvSpPr txBox="1">
            <a:spLocks noGrp="1"/>
          </p:cNvSpPr>
          <p:nvPr>
            <p:ph type="body" idx="1"/>
          </p:nvPr>
        </p:nvSpPr>
        <p:spPr>
          <a:xfrm>
            <a:off x="1018089" y="1812733"/>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dirty="0"/>
          </a:p>
        </p:txBody>
      </p:sp>
      <p:sp>
        <p:nvSpPr>
          <p:cNvPr id="45" name="Google Shape;45;p6"/>
          <p:cNvSpPr txBox="1">
            <a:spLocks noGrp="1"/>
          </p:cNvSpPr>
          <p:nvPr>
            <p:ph type="body" idx="2"/>
          </p:nvPr>
        </p:nvSpPr>
        <p:spPr>
          <a:xfrm>
            <a:off x="6083140" y="1812733"/>
            <a:ext cx="4630800" cy="4426400"/>
          </a:xfrm>
          <a:prstGeom prst="rect">
            <a:avLst/>
          </a:prstGeom>
        </p:spPr>
        <p:txBody>
          <a:bodyPr spcFirstLastPara="1" wrap="square" lIns="0" tIns="0" rIns="0" bIns="0" anchor="t" anchorCtr="0">
            <a:noAutofit/>
          </a:bodyPr>
          <a:lstStyle>
            <a:lvl1pPr marL="609585" lvl="0" indent="-474121" rtl="0">
              <a:spcBef>
                <a:spcPts val="0"/>
              </a:spcBef>
              <a:spcAft>
                <a:spcPts val="0"/>
              </a:spcAft>
              <a:buSzPts val="2000"/>
              <a:buChar char="●"/>
              <a:defRPr sz="2667"/>
            </a:lvl1pPr>
            <a:lvl2pPr marL="1219170" lvl="1" indent="-474121" rtl="0">
              <a:spcBef>
                <a:spcPts val="800"/>
              </a:spcBef>
              <a:spcAft>
                <a:spcPts val="0"/>
              </a:spcAft>
              <a:buSzPts val="2000"/>
              <a:buChar char="○"/>
              <a:defRPr sz="2667"/>
            </a:lvl2pPr>
            <a:lvl3pPr marL="1828754" lvl="2" indent="-474121" rtl="0">
              <a:spcBef>
                <a:spcPts val="800"/>
              </a:spcBef>
              <a:spcAft>
                <a:spcPts val="0"/>
              </a:spcAft>
              <a:buSzPts val="2000"/>
              <a:buChar char="■"/>
              <a:defRPr sz="2667"/>
            </a:lvl3pPr>
            <a:lvl4pPr marL="2438339" lvl="3" indent="-474121" rtl="0">
              <a:spcBef>
                <a:spcPts val="800"/>
              </a:spcBef>
              <a:spcAft>
                <a:spcPts val="0"/>
              </a:spcAft>
              <a:buSzPts val="2000"/>
              <a:buChar char="●"/>
              <a:defRPr sz="2667"/>
            </a:lvl4pPr>
            <a:lvl5pPr marL="3047924" lvl="4" indent="-474121" rtl="0">
              <a:spcBef>
                <a:spcPts val="800"/>
              </a:spcBef>
              <a:spcAft>
                <a:spcPts val="0"/>
              </a:spcAft>
              <a:buSzPts val="2000"/>
              <a:buChar char="○"/>
              <a:defRPr sz="2667"/>
            </a:lvl5pPr>
            <a:lvl6pPr marL="3657509" lvl="5" indent="-474121" rtl="0">
              <a:spcBef>
                <a:spcPts val="800"/>
              </a:spcBef>
              <a:spcAft>
                <a:spcPts val="0"/>
              </a:spcAft>
              <a:buSzPts val="2000"/>
              <a:buChar char="■"/>
              <a:defRPr sz="2667"/>
            </a:lvl6pPr>
            <a:lvl7pPr marL="4267093" lvl="6" indent="-474121" rtl="0">
              <a:spcBef>
                <a:spcPts val="800"/>
              </a:spcBef>
              <a:spcAft>
                <a:spcPts val="0"/>
              </a:spcAft>
              <a:buSzPts val="2000"/>
              <a:buChar char="●"/>
              <a:defRPr sz="2667"/>
            </a:lvl7pPr>
            <a:lvl8pPr marL="4876678" lvl="7" indent="-474121" rtl="0">
              <a:spcBef>
                <a:spcPts val="800"/>
              </a:spcBef>
              <a:spcAft>
                <a:spcPts val="0"/>
              </a:spcAft>
              <a:buSzPts val="2000"/>
              <a:buChar char="○"/>
              <a:defRPr sz="2667"/>
            </a:lvl8pPr>
            <a:lvl9pPr marL="5486263" lvl="8" indent="-474121" rtl="0">
              <a:spcBef>
                <a:spcPts val="800"/>
              </a:spcBef>
              <a:spcAft>
                <a:spcPts val="800"/>
              </a:spcAft>
              <a:buSzPts val="2000"/>
              <a:buChar char="■"/>
              <a:defRPr sz="2667"/>
            </a:lvl9pPr>
          </a:lstStyle>
          <a:p>
            <a:endParaRPr dirty="0"/>
          </a:p>
        </p:txBody>
      </p:sp>
      <p:pic>
        <p:nvPicPr>
          <p:cNvPr id="3" name="Picture 2">
            <a:extLst>
              <a:ext uri="{FF2B5EF4-FFF2-40B4-BE49-F238E27FC236}">
                <a16:creationId xmlns:a16="http://schemas.microsoft.com/office/drawing/2014/main" id="{14B43870-3A39-DF46-98E8-51330030E1C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13940" y="192874"/>
            <a:ext cx="1285077" cy="1272988"/>
          </a:xfrm>
          <a:prstGeom prst="rect">
            <a:avLst/>
          </a:prstGeom>
        </p:spPr>
      </p:pic>
    </p:spTree>
    <p:extLst>
      <p:ext uri="{BB962C8B-B14F-4D97-AF65-F5344CB8AC3E}">
        <p14:creationId xmlns:p14="http://schemas.microsoft.com/office/powerpoint/2010/main" val="3191222577"/>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7E1AA3-3F7C-ED48-BC0F-6020126A83AB}"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2438762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grpSp>
        <p:nvGrpSpPr>
          <p:cNvPr id="16" name="Google Shape;16;p3"/>
          <p:cNvGrpSpPr/>
          <p:nvPr/>
        </p:nvGrpSpPr>
        <p:grpSpPr>
          <a:xfrm>
            <a:off x="4104804" y="0"/>
            <a:ext cx="8087185" cy="6858189"/>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914400" y="2224201"/>
            <a:ext cx="10363200" cy="17488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6400">
                <a:solidFill>
                  <a:schemeClr val="accent2"/>
                </a:solidFill>
              </a:defRPr>
            </a:lvl1pPr>
            <a:lvl2pPr lvl="1" rtl="0">
              <a:spcBef>
                <a:spcPts val="0"/>
              </a:spcBef>
              <a:spcAft>
                <a:spcPts val="0"/>
              </a:spcAft>
              <a:buClr>
                <a:schemeClr val="accent2"/>
              </a:buClr>
              <a:buSzPts val="4800"/>
              <a:buNone/>
              <a:defRPr sz="6400">
                <a:solidFill>
                  <a:schemeClr val="accent2"/>
                </a:solidFill>
              </a:defRPr>
            </a:lvl2pPr>
            <a:lvl3pPr lvl="2" rtl="0">
              <a:spcBef>
                <a:spcPts val="0"/>
              </a:spcBef>
              <a:spcAft>
                <a:spcPts val="0"/>
              </a:spcAft>
              <a:buClr>
                <a:schemeClr val="accent2"/>
              </a:buClr>
              <a:buSzPts val="4800"/>
              <a:buNone/>
              <a:defRPr sz="6400">
                <a:solidFill>
                  <a:schemeClr val="accent2"/>
                </a:solidFill>
              </a:defRPr>
            </a:lvl3pPr>
            <a:lvl4pPr lvl="3" rtl="0">
              <a:spcBef>
                <a:spcPts val="0"/>
              </a:spcBef>
              <a:spcAft>
                <a:spcPts val="0"/>
              </a:spcAft>
              <a:buClr>
                <a:schemeClr val="accent2"/>
              </a:buClr>
              <a:buSzPts val="4800"/>
              <a:buNone/>
              <a:defRPr sz="6400">
                <a:solidFill>
                  <a:schemeClr val="accent2"/>
                </a:solidFill>
              </a:defRPr>
            </a:lvl4pPr>
            <a:lvl5pPr lvl="4" rtl="0">
              <a:spcBef>
                <a:spcPts val="0"/>
              </a:spcBef>
              <a:spcAft>
                <a:spcPts val="0"/>
              </a:spcAft>
              <a:buClr>
                <a:schemeClr val="accent2"/>
              </a:buClr>
              <a:buSzPts val="4800"/>
              <a:buNone/>
              <a:defRPr sz="6400">
                <a:solidFill>
                  <a:schemeClr val="accent2"/>
                </a:solidFill>
              </a:defRPr>
            </a:lvl5pPr>
            <a:lvl6pPr lvl="5" rtl="0">
              <a:spcBef>
                <a:spcPts val="0"/>
              </a:spcBef>
              <a:spcAft>
                <a:spcPts val="0"/>
              </a:spcAft>
              <a:buClr>
                <a:schemeClr val="accent2"/>
              </a:buClr>
              <a:buSzPts val="4800"/>
              <a:buNone/>
              <a:defRPr sz="6400">
                <a:solidFill>
                  <a:schemeClr val="accent2"/>
                </a:solidFill>
              </a:defRPr>
            </a:lvl6pPr>
            <a:lvl7pPr lvl="6" rtl="0">
              <a:spcBef>
                <a:spcPts val="0"/>
              </a:spcBef>
              <a:spcAft>
                <a:spcPts val="0"/>
              </a:spcAft>
              <a:buClr>
                <a:schemeClr val="accent2"/>
              </a:buClr>
              <a:buSzPts val="4800"/>
              <a:buNone/>
              <a:defRPr sz="6400">
                <a:solidFill>
                  <a:schemeClr val="accent2"/>
                </a:solidFill>
              </a:defRPr>
            </a:lvl7pPr>
            <a:lvl8pPr lvl="7" rtl="0">
              <a:spcBef>
                <a:spcPts val="0"/>
              </a:spcBef>
              <a:spcAft>
                <a:spcPts val="0"/>
              </a:spcAft>
              <a:buClr>
                <a:schemeClr val="accent2"/>
              </a:buClr>
              <a:buSzPts val="4800"/>
              <a:buNone/>
              <a:defRPr sz="6400">
                <a:solidFill>
                  <a:schemeClr val="accent2"/>
                </a:solidFill>
              </a:defRPr>
            </a:lvl8pPr>
            <a:lvl9pPr lvl="8" rtl="0">
              <a:spcBef>
                <a:spcPts val="0"/>
              </a:spcBef>
              <a:spcAft>
                <a:spcPts val="0"/>
              </a:spcAft>
              <a:buClr>
                <a:schemeClr val="accent2"/>
              </a:buClr>
              <a:buSzPts val="4800"/>
              <a:buNone/>
              <a:defRPr sz="6400">
                <a:solidFill>
                  <a:schemeClr val="accent2"/>
                </a:solidFill>
              </a:defRPr>
            </a:lvl9pPr>
          </a:lstStyle>
          <a:p>
            <a:endParaRPr/>
          </a:p>
        </p:txBody>
      </p:sp>
      <p:sp>
        <p:nvSpPr>
          <p:cNvPr id="21" name="Google Shape;21;p3"/>
          <p:cNvSpPr txBox="1">
            <a:spLocks noGrp="1"/>
          </p:cNvSpPr>
          <p:nvPr>
            <p:ph type="subTitle" idx="1"/>
          </p:nvPr>
        </p:nvSpPr>
        <p:spPr>
          <a:xfrm>
            <a:off x="914400" y="4102203"/>
            <a:ext cx="10363200" cy="5316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4000"/>
            </a:lvl2pPr>
            <a:lvl3pPr lvl="2" rtl="0">
              <a:spcBef>
                <a:spcPts val="800"/>
              </a:spcBef>
              <a:spcAft>
                <a:spcPts val="0"/>
              </a:spcAft>
              <a:buSzPts val="3000"/>
              <a:buNone/>
              <a:defRPr sz="4000"/>
            </a:lvl3pPr>
            <a:lvl4pPr lvl="3" rtl="0">
              <a:spcBef>
                <a:spcPts val="800"/>
              </a:spcBef>
              <a:spcAft>
                <a:spcPts val="0"/>
              </a:spcAft>
              <a:buSzPts val="3000"/>
              <a:buNone/>
              <a:defRPr sz="4000"/>
            </a:lvl4pPr>
            <a:lvl5pPr lvl="4" rtl="0">
              <a:spcBef>
                <a:spcPts val="800"/>
              </a:spcBef>
              <a:spcAft>
                <a:spcPts val="0"/>
              </a:spcAft>
              <a:buSzPts val="3000"/>
              <a:buNone/>
              <a:defRPr sz="4000"/>
            </a:lvl5pPr>
            <a:lvl6pPr lvl="5" rtl="0">
              <a:spcBef>
                <a:spcPts val="800"/>
              </a:spcBef>
              <a:spcAft>
                <a:spcPts val="0"/>
              </a:spcAft>
              <a:buSzPts val="3000"/>
              <a:buNone/>
              <a:defRPr sz="4000"/>
            </a:lvl6pPr>
            <a:lvl7pPr lvl="6" rtl="0">
              <a:spcBef>
                <a:spcPts val="800"/>
              </a:spcBef>
              <a:spcAft>
                <a:spcPts val="0"/>
              </a:spcAft>
              <a:buSzPts val="3000"/>
              <a:buNone/>
              <a:defRPr sz="4000"/>
            </a:lvl7pPr>
            <a:lvl8pPr lvl="7" rtl="0">
              <a:spcBef>
                <a:spcPts val="800"/>
              </a:spcBef>
              <a:spcAft>
                <a:spcPts val="0"/>
              </a:spcAft>
              <a:buSzPts val="3000"/>
              <a:buNone/>
              <a:defRPr sz="4000"/>
            </a:lvl8pPr>
            <a:lvl9pPr lvl="8" rtl="0">
              <a:spcBef>
                <a:spcPts val="800"/>
              </a:spcBef>
              <a:spcAft>
                <a:spcPts val="800"/>
              </a:spcAft>
              <a:buSzPts val="3000"/>
              <a:buNone/>
              <a:defRPr sz="4000"/>
            </a:lvl9pPr>
          </a:lstStyle>
          <a:p>
            <a:endParaRPr/>
          </a:p>
        </p:txBody>
      </p:sp>
    </p:spTree>
    <p:extLst>
      <p:ext uri="{BB962C8B-B14F-4D97-AF65-F5344CB8AC3E}">
        <p14:creationId xmlns:p14="http://schemas.microsoft.com/office/powerpoint/2010/main" val="1966999"/>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B58EA9D-E425-4862-9F4A-4548B2CDE5D8}" type="datetimeFigureOut">
              <a:rPr lang="el-GR" smtClean="0"/>
              <a:pPr/>
              <a:t>26/6/25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9890264-70A6-436B-8099-E82F4416330E}" type="slidenum">
              <a:rPr lang="el-GR" smtClean="0"/>
              <a:pPr/>
              <a:t>‹#›</a:t>
            </a:fld>
            <a:endParaRPr lang="el-GR"/>
          </a:p>
        </p:txBody>
      </p:sp>
    </p:spTree>
    <p:extLst>
      <p:ext uri="{BB962C8B-B14F-4D97-AF65-F5344CB8AC3E}">
        <p14:creationId xmlns:p14="http://schemas.microsoft.com/office/powerpoint/2010/main" val="94497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7E1AA3-3F7C-ED48-BC0F-6020126A83AB}"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330198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7E1AA3-3F7C-ED48-BC0F-6020126A83AB}"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318796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7E1AA3-3F7C-ED48-BC0F-6020126A83AB}" type="datetimeFigureOut">
              <a:rPr lang="en-US" smtClean="0"/>
              <a:t>6/26/25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213120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7E1AA3-3F7C-ED48-BC0F-6020126A83AB}" type="datetimeFigureOut">
              <a:rPr lang="en-US" smtClean="0"/>
              <a:t>6/26/25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1728298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B7E1AA3-3F7C-ED48-BC0F-6020126A83AB}" type="datetimeFigureOut">
              <a:rPr lang="en-US" smtClean="0"/>
              <a:t>6/26/25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138288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E1AA3-3F7C-ED48-BC0F-6020126A83AB}"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2282887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7E1AA3-3F7C-ED48-BC0F-6020126A83AB}"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3896B-E3A3-024E-9A00-7EC996380C26}" type="slidenum">
              <a:rPr lang="en-US" smtClean="0"/>
              <a:t>‹#›</a:t>
            </a:fld>
            <a:endParaRPr lang="en-US"/>
          </a:p>
        </p:txBody>
      </p:sp>
    </p:spTree>
    <p:extLst>
      <p:ext uri="{BB962C8B-B14F-4D97-AF65-F5344CB8AC3E}">
        <p14:creationId xmlns:p14="http://schemas.microsoft.com/office/powerpoint/2010/main" val="414188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B7E1AA3-3F7C-ED48-BC0F-6020126A83AB}" type="datetimeFigureOut">
              <a:rPr lang="en-US" smtClean="0"/>
              <a:t>6/26/25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633896B-E3A3-024E-9A00-7EC996380C26}" type="slidenum">
              <a:rPr lang="en-US" smtClean="0"/>
              <a:t>‹#›</a:t>
            </a:fld>
            <a:endParaRPr lang="en-US"/>
          </a:p>
        </p:txBody>
      </p:sp>
    </p:spTree>
    <p:extLst>
      <p:ext uri="{BB962C8B-B14F-4D97-AF65-F5344CB8AC3E}">
        <p14:creationId xmlns:p14="http://schemas.microsoft.com/office/powerpoint/2010/main" val="3910341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gif"/><Relationship Id="rId7"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48.png"/><Relationship Id="rId5" Type="http://schemas.openxmlformats.org/officeDocument/2006/relationships/image" Target="../media/image10.sv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5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38/s41598-" TargetMode="External"/><Relationship Id="rId2" Type="http://schemas.openxmlformats.org/officeDocument/2006/relationships/hyperlink" Target="https://doi.org/10.1111/j.1365-2109.2009.02242.x" TargetMode="External"/><Relationship Id="rId1" Type="http://schemas.openxmlformats.org/officeDocument/2006/relationships/slideLayout" Target="../slideLayouts/slideLayout21.xml"/><Relationship Id="rId5" Type="http://schemas.openxmlformats.org/officeDocument/2006/relationships/hyperlink" Target="https://doi.org/10.1111/raq.12010" TargetMode="External"/><Relationship Id="rId4" Type="http://schemas.openxmlformats.org/officeDocument/2006/relationships/hyperlink" Target="https://doi.org/10.1016/j.aquaculture.2022.738586"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gif"/><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sv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18.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sv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40.pn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43.gif"/><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85FF83-31FF-7542-8449-E3C3D1BCF553}"/>
              </a:ext>
            </a:extLst>
          </p:cNvPr>
          <p:cNvPicPr>
            <a:picLocks noChangeAspect="1"/>
          </p:cNvPicPr>
          <p:nvPr/>
        </p:nvPicPr>
        <p:blipFill>
          <a:blip r:embed="rId2"/>
          <a:stretch>
            <a:fillRect/>
          </a:stretch>
        </p:blipFill>
        <p:spPr>
          <a:xfrm>
            <a:off x="10884799" y="266969"/>
            <a:ext cx="1013883" cy="929860"/>
          </a:xfrm>
          <a:prstGeom prst="rect">
            <a:avLst/>
          </a:prstGeom>
        </p:spPr>
      </p:pic>
      <p:sp>
        <p:nvSpPr>
          <p:cNvPr id="8" name="TextBox 7">
            <a:extLst>
              <a:ext uri="{FF2B5EF4-FFF2-40B4-BE49-F238E27FC236}">
                <a16:creationId xmlns:a16="http://schemas.microsoft.com/office/drawing/2014/main" id="{726D2FEA-2B59-B74B-B948-207F2BCAA970}"/>
              </a:ext>
            </a:extLst>
          </p:cNvPr>
          <p:cNvSpPr txBox="1"/>
          <p:nvPr/>
        </p:nvSpPr>
        <p:spPr>
          <a:xfrm>
            <a:off x="656588" y="2245561"/>
            <a:ext cx="8529173" cy="3506729"/>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Allow ~1 cm of margin around the slide, to avoid information being lost due to problems with the projector or screen size.</a:t>
            </a:r>
          </a:p>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Use wide screen format (33.78 x 19.05 cm)</a:t>
            </a:r>
          </a:p>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All information should be legible (text minimum 20 point, bold or regular).  </a:t>
            </a:r>
          </a:p>
          <a:p>
            <a:pPr marL="285750" indent="-285750">
              <a:lnSpc>
                <a:spcPts val="3000"/>
              </a:lnSpc>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285750" indent="-285750">
              <a:lnSpc>
                <a:spcPts val="3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Size 18 point may be OK sometimes, when there is not too much text together</a:t>
            </a:r>
          </a:p>
          <a:p>
            <a:pPr marL="285750" indent="-285750">
              <a:lnSpc>
                <a:spcPts val="3000"/>
              </a:lnSpc>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lnSpc>
                <a:spcPts val="3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Figure labels and units, may be up to 16 point, preferable bold</a:t>
            </a:r>
            <a:endParaRPr lang="en-US" sz="2000" b="1" dirty="0">
              <a:latin typeface="Times New Roman" panose="02020603050405020304" pitchFamily="18" charset="0"/>
              <a:cs typeface="Times New Roman" panose="02020603050405020304" pitchFamily="18" charset="0"/>
            </a:endParaRPr>
          </a:p>
        </p:txBody>
      </p:sp>
      <p:pic>
        <p:nvPicPr>
          <p:cNvPr id="10" name="Immagine 23">
            <a:extLst>
              <a:ext uri="{FF2B5EF4-FFF2-40B4-BE49-F238E27FC236}">
                <a16:creationId xmlns:a16="http://schemas.microsoft.com/office/drawing/2014/main" id="{5E50C3C9-3BC0-2545-8926-E3D49D7A123F}"/>
              </a:ext>
            </a:extLst>
          </p:cNvPr>
          <p:cNvPicPr>
            <a:picLocks noChangeAspect="1"/>
          </p:cNvPicPr>
          <p:nvPr/>
        </p:nvPicPr>
        <p:blipFill>
          <a:blip r:embed="rId3"/>
          <a:stretch>
            <a:fillRect/>
          </a:stretch>
        </p:blipFill>
        <p:spPr>
          <a:xfrm>
            <a:off x="9185761" y="1398958"/>
            <a:ext cx="2665786" cy="2010123"/>
          </a:xfrm>
          <a:prstGeom prst="rect">
            <a:avLst/>
          </a:prstGeom>
        </p:spPr>
      </p:pic>
      <p:pic>
        <p:nvPicPr>
          <p:cNvPr id="14" name="Picture 13">
            <a:extLst>
              <a:ext uri="{FF2B5EF4-FFF2-40B4-BE49-F238E27FC236}">
                <a16:creationId xmlns:a16="http://schemas.microsoft.com/office/drawing/2014/main" id="{7111A1C7-314B-2F4C-BD96-A48174FD5498}"/>
              </a:ext>
            </a:extLst>
          </p:cNvPr>
          <p:cNvPicPr>
            <a:picLocks noChangeAspect="1"/>
          </p:cNvPicPr>
          <p:nvPr/>
        </p:nvPicPr>
        <p:blipFill>
          <a:blip r:embed="rId4"/>
          <a:stretch>
            <a:fillRect/>
          </a:stretch>
        </p:blipFill>
        <p:spPr>
          <a:xfrm>
            <a:off x="328980" y="304677"/>
            <a:ext cx="1045283" cy="1045283"/>
          </a:xfrm>
          <a:prstGeom prst="rect">
            <a:avLst/>
          </a:prstGeom>
        </p:spPr>
      </p:pic>
      <p:pic>
        <p:nvPicPr>
          <p:cNvPr id="15" name="Immagine 10" descr="Immagine che contiene persona&#10;&#10;Descrizione generata automaticamente">
            <a:extLst>
              <a:ext uri="{FF2B5EF4-FFF2-40B4-BE49-F238E27FC236}">
                <a16:creationId xmlns:a16="http://schemas.microsoft.com/office/drawing/2014/main" id="{F4B0FB83-EF07-F64C-A12D-AED6E2D9F08B}"/>
              </a:ext>
            </a:extLst>
          </p:cNvPr>
          <p:cNvPicPr>
            <a:picLocks noChangeAspect="1"/>
          </p:cNvPicPr>
          <p:nvPr/>
        </p:nvPicPr>
        <p:blipFill rotWithShape="1">
          <a:blip r:embed="rId5"/>
          <a:srcRect l="27625" b="32605"/>
          <a:stretch/>
        </p:blipFill>
        <p:spPr>
          <a:xfrm>
            <a:off x="9232896" y="3562969"/>
            <a:ext cx="1957122" cy="2438088"/>
          </a:xfrm>
          <a:prstGeom prst="rect">
            <a:avLst/>
          </a:prstGeom>
        </p:spPr>
      </p:pic>
      <p:sp>
        <p:nvSpPr>
          <p:cNvPr id="2" name="Rectangle 1">
            <a:extLst>
              <a:ext uri="{FF2B5EF4-FFF2-40B4-BE49-F238E27FC236}">
                <a16:creationId xmlns:a16="http://schemas.microsoft.com/office/drawing/2014/main" id="{8AA29DCE-BA5C-0D49-A15A-64426931AC04}"/>
              </a:ext>
            </a:extLst>
          </p:cNvPr>
          <p:cNvSpPr/>
          <p:nvPr/>
        </p:nvSpPr>
        <p:spPr>
          <a:xfrm>
            <a:off x="291272" y="266969"/>
            <a:ext cx="11607410" cy="63136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E0DB90-175A-4044-AE9D-9B7118E279F4}"/>
              </a:ext>
            </a:extLst>
          </p:cNvPr>
          <p:cNvSpPr txBox="1"/>
          <p:nvPr/>
        </p:nvSpPr>
        <p:spPr>
          <a:xfrm>
            <a:off x="7419955" y="266969"/>
            <a:ext cx="3331810" cy="307777"/>
          </a:xfrm>
          <a:prstGeom prst="rect">
            <a:avLst/>
          </a:prstGeom>
          <a:noFill/>
        </p:spPr>
        <p:txBody>
          <a:bodyPr wrap="none" rtlCol="0">
            <a:spAutoFit/>
          </a:bodyPr>
          <a:lstStyle/>
          <a:p>
            <a:r>
              <a:rPr lang="en-US" sz="1400" i="1" dirty="0">
                <a:solidFill>
                  <a:schemeClr val="bg2">
                    <a:lumMod val="75000"/>
                  </a:schemeClr>
                </a:solidFill>
                <a:latin typeface="Avenir Next Condensed" panose="020B0506020202020204" pitchFamily="34" charset="0"/>
              </a:rPr>
              <a:t>Do not put any information outside this dotted box</a:t>
            </a:r>
          </a:p>
        </p:txBody>
      </p:sp>
      <p:sp>
        <p:nvSpPr>
          <p:cNvPr id="12" name="TextBox 11">
            <a:extLst>
              <a:ext uri="{FF2B5EF4-FFF2-40B4-BE49-F238E27FC236}">
                <a16:creationId xmlns:a16="http://schemas.microsoft.com/office/drawing/2014/main" id="{54711E1C-FD91-CC44-816D-6EB95B519709}"/>
              </a:ext>
            </a:extLst>
          </p:cNvPr>
          <p:cNvSpPr txBox="1"/>
          <p:nvPr/>
        </p:nvSpPr>
        <p:spPr>
          <a:xfrm>
            <a:off x="1507297" y="627442"/>
            <a:ext cx="9097362" cy="1138773"/>
          </a:xfrm>
          <a:prstGeom prst="rect">
            <a:avLst/>
          </a:prstGeom>
          <a:noFill/>
        </p:spPr>
        <p:txBody>
          <a:bodyPr wrap="none" rtlCol="0">
            <a:spAutoFit/>
          </a:bodyPr>
          <a:lstStyle/>
          <a:p>
            <a:r>
              <a:rPr lang="it-IT" sz="3600" b="1" dirty="0">
                <a:latin typeface="Times New Roman" panose="02020603050405020304" pitchFamily="18" charset="0"/>
                <a:cs typeface="Times New Roman" panose="02020603050405020304" pitchFamily="18" charset="0"/>
              </a:rPr>
              <a:t>The </a:t>
            </a:r>
            <a:r>
              <a:rPr lang="it-IT" sz="3600" b="1" dirty="0" err="1">
                <a:latin typeface="Times New Roman" panose="02020603050405020304" pitchFamily="18" charset="0"/>
                <a:cs typeface="Times New Roman" panose="02020603050405020304" pitchFamily="18" charset="0"/>
              </a:rPr>
              <a:t>title</a:t>
            </a:r>
            <a:r>
              <a:rPr lang="it-IT" sz="3600" b="1" dirty="0">
                <a:latin typeface="Times New Roman" panose="02020603050405020304" pitchFamily="18" charset="0"/>
                <a:cs typeface="Times New Roman" panose="02020603050405020304" pitchFamily="18" charset="0"/>
              </a:rPr>
              <a:t> of the slide </a:t>
            </a:r>
            <a:r>
              <a:rPr lang="it-IT" sz="3600" b="1" dirty="0" err="1">
                <a:latin typeface="Times New Roman" panose="02020603050405020304" pitchFamily="18" charset="0"/>
                <a:cs typeface="Times New Roman" panose="02020603050405020304" pitchFamily="18" charset="0"/>
              </a:rPr>
              <a:t>should</a:t>
            </a:r>
            <a:r>
              <a:rPr lang="it-IT" sz="3600" b="1" dirty="0">
                <a:latin typeface="Times New Roman" panose="02020603050405020304" pitchFamily="18" charset="0"/>
                <a:cs typeface="Times New Roman" panose="02020603050405020304" pitchFamily="18" charset="0"/>
              </a:rPr>
              <a:t> be in 32-36 </a:t>
            </a:r>
            <a:r>
              <a:rPr lang="it-IT" sz="3600" b="1" dirty="0" err="1">
                <a:latin typeface="Times New Roman" panose="02020603050405020304" pitchFamily="18" charset="0"/>
                <a:cs typeface="Times New Roman" panose="02020603050405020304" pitchFamily="18" charset="0"/>
              </a:rPr>
              <a:t>points</a:t>
            </a:r>
            <a:endParaRPr lang="it-IT" sz="3600" b="1" dirty="0">
              <a:latin typeface="Times New Roman" panose="02020603050405020304" pitchFamily="18" charset="0"/>
              <a:cs typeface="Times New Roman" panose="02020603050405020304" pitchFamily="18" charset="0"/>
            </a:endParaRPr>
          </a:p>
          <a:p>
            <a:r>
              <a:rPr lang="it-IT" sz="3200" b="1" dirty="0">
                <a:latin typeface="Times New Roman" panose="02020603050405020304" pitchFamily="18" charset="0"/>
                <a:cs typeface="Times New Roman" panose="02020603050405020304" pitchFamily="18" charset="0"/>
              </a:rPr>
              <a:t>Start the </a:t>
            </a:r>
            <a:r>
              <a:rPr lang="it-IT" sz="3200" b="1" dirty="0" err="1">
                <a:latin typeface="Times New Roman" panose="02020603050405020304" pitchFamily="18" charset="0"/>
                <a:cs typeface="Times New Roman" panose="02020603050405020304" pitchFamily="18" charset="0"/>
              </a:rPr>
              <a:t>sentence</a:t>
            </a:r>
            <a:r>
              <a:rPr lang="it-IT" sz="3200" b="1" dirty="0">
                <a:latin typeface="Times New Roman" panose="02020603050405020304" pitchFamily="18" charset="0"/>
                <a:cs typeface="Times New Roman" panose="02020603050405020304" pitchFamily="18" charset="0"/>
              </a:rPr>
              <a:t> with a capital </a:t>
            </a:r>
            <a:r>
              <a:rPr lang="it-IT" sz="3200" b="1" dirty="0" err="1">
                <a:latin typeface="Times New Roman" panose="02020603050405020304" pitchFamily="18" charset="0"/>
                <a:cs typeface="Times New Roman" panose="02020603050405020304" pitchFamily="18" charset="0"/>
              </a:rPr>
              <a:t>letter</a:t>
            </a:r>
            <a:endParaRPr lang="it-IT"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52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1" name="Picture 10">
            <a:extLst>
              <a:ext uri="{FF2B5EF4-FFF2-40B4-BE49-F238E27FC236}">
                <a16:creationId xmlns:a16="http://schemas.microsoft.com/office/drawing/2014/main" id="{2F13BD81-105A-E546-8A73-87D1D8819D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4531" y="222009"/>
            <a:ext cx="1452284" cy="1438623"/>
          </a:xfrm>
          <a:prstGeom prst="rect">
            <a:avLst/>
          </a:prstGeom>
        </p:spPr>
      </p:pic>
      <p:pic>
        <p:nvPicPr>
          <p:cNvPr id="12" name="Graphic 11">
            <a:extLst>
              <a:ext uri="{FF2B5EF4-FFF2-40B4-BE49-F238E27FC236}">
                <a16:creationId xmlns:a16="http://schemas.microsoft.com/office/drawing/2014/main" id="{50E4E568-0CBD-E44D-9E9B-08E6692A42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00014" y="1856071"/>
            <a:ext cx="2336800" cy="728133"/>
          </a:xfrm>
          <a:prstGeom prst="rect">
            <a:avLst/>
          </a:prstGeom>
        </p:spPr>
      </p:pic>
      <p:pic>
        <p:nvPicPr>
          <p:cNvPr id="13" name="Picture 12">
            <a:extLst>
              <a:ext uri="{FF2B5EF4-FFF2-40B4-BE49-F238E27FC236}">
                <a16:creationId xmlns:a16="http://schemas.microsoft.com/office/drawing/2014/main" id="{8EE7E06B-6FCF-D84B-A9A7-37B7508026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8733" y="1938842"/>
            <a:ext cx="3533575" cy="3907317"/>
          </a:xfrm>
          <a:prstGeom prst="rect">
            <a:avLst/>
          </a:prstGeom>
          <a:effectLst>
            <a:outerShdw blurRad="1003300" dist="50800" dir="5400000" algn="ctr" rotWithShape="0">
              <a:srgbClr val="000000">
                <a:alpha val="43137"/>
              </a:srgbClr>
            </a:outerShdw>
          </a:effectLst>
        </p:spPr>
      </p:pic>
      <p:sp>
        <p:nvSpPr>
          <p:cNvPr id="7" name="TextBox 6">
            <a:extLst>
              <a:ext uri="{FF2B5EF4-FFF2-40B4-BE49-F238E27FC236}">
                <a16:creationId xmlns:a16="http://schemas.microsoft.com/office/drawing/2014/main" id="{AB3335E4-27E0-AE4B-8376-24F210C91128}"/>
              </a:ext>
            </a:extLst>
          </p:cNvPr>
          <p:cNvSpPr txBox="1"/>
          <p:nvPr/>
        </p:nvSpPr>
        <p:spPr>
          <a:xfrm>
            <a:off x="4583919" y="1769234"/>
            <a:ext cx="5370971" cy="2965364"/>
          </a:xfrm>
          <a:prstGeom prst="rect">
            <a:avLst/>
          </a:prstGeom>
          <a:noFill/>
        </p:spPr>
        <p:txBody>
          <a:bodyPr wrap="square" rtlCol="0">
            <a:spAutoFit/>
          </a:bodyPr>
          <a:lstStyle/>
          <a:p>
            <a:r>
              <a:rPr lang="en-US" sz="2667" b="1" dirty="0">
                <a:latin typeface="Cambria" panose="02040503050406030204" pitchFamily="18" charset="0"/>
              </a:rPr>
              <a:t>Dr. Ioannis Fakriadis</a:t>
            </a:r>
          </a:p>
          <a:p>
            <a:r>
              <a:rPr lang="en-US" sz="2667" b="1" dirty="0">
                <a:latin typeface="Cambria" panose="02040503050406030204" pitchFamily="18" charset="0"/>
              </a:rPr>
              <a:t>Stefano </a:t>
            </a:r>
            <a:r>
              <a:rPr lang="en-US" sz="2667" b="1" dirty="0" err="1">
                <a:latin typeface="Cambria" panose="02040503050406030204" pitchFamily="18" charset="0"/>
              </a:rPr>
              <a:t>Lancerotto</a:t>
            </a:r>
            <a:r>
              <a:rPr lang="en-US" sz="2667" b="1" dirty="0">
                <a:latin typeface="Cambria" panose="02040503050406030204" pitchFamily="18" charset="0"/>
              </a:rPr>
              <a:t>, </a:t>
            </a:r>
            <a:r>
              <a:rPr lang="en-US" sz="2667" b="1" dirty="0">
                <a:solidFill>
                  <a:schemeClr val="tx1">
                    <a:lumMod val="50000"/>
                    <a:lumOff val="50000"/>
                  </a:schemeClr>
                </a:solidFill>
                <a:latin typeface="Cambria" panose="02040503050406030204" pitchFamily="18" charset="0"/>
              </a:rPr>
              <a:t>PhD </a:t>
            </a:r>
            <a:r>
              <a:rPr lang="en-US" sz="2667" b="1" dirty="0" err="1">
                <a:solidFill>
                  <a:schemeClr val="tx1">
                    <a:lumMod val="50000"/>
                    <a:lumOff val="50000"/>
                  </a:schemeClr>
                </a:solidFill>
                <a:latin typeface="Cambria" panose="02040503050406030204" pitchFamily="18" charset="0"/>
              </a:rPr>
              <a:t>cand</a:t>
            </a:r>
            <a:r>
              <a:rPr lang="en-US" sz="2667" b="1" dirty="0">
                <a:solidFill>
                  <a:schemeClr val="tx1">
                    <a:lumMod val="50000"/>
                    <a:lumOff val="50000"/>
                  </a:schemeClr>
                </a:solidFill>
                <a:latin typeface="Cambria" panose="02040503050406030204" pitchFamily="18" charset="0"/>
              </a:rPr>
              <a:t>.</a:t>
            </a:r>
          </a:p>
          <a:p>
            <a:r>
              <a:rPr lang="en-US" sz="2667" b="1" dirty="0">
                <a:latin typeface="Cambria" panose="02040503050406030204" pitchFamily="18" charset="0"/>
              </a:rPr>
              <a:t>Christos </a:t>
            </a:r>
            <a:r>
              <a:rPr lang="en-US" sz="2667" b="1" dirty="0" err="1">
                <a:latin typeface="Cambria" panose="02040503050406030204" pitchFamily="18" charset="0"/>
              </a:rPr>
              <a:t>Siapazis</a:t>
            </a:r>
            <a:r>
              <a:rPr lang="en-US" sz="2667" b="1" dirty="0">
                <a:latin typeface="Cambria" panose="02040503050406030204" pitchFamily="18" charset="0"/>
              </a:rPr>
              <a:t>, </a:t>
            </a:r>
            <a:r>
              <a:rPr lang="en-US" sz="2667" b="1" dirty="0">
                <a:solidFill>
                  <a:schemeClr val="tx1">
                    <a:lumMod val="50000"/>
                    <a:lumOff val="50000"/>
                  </a:schemeClr>
                </a:solidFill>
                <a:latin typeface="Cambria" panose="02040503050406030204" pitchFamily="18" charset="0"/>
              </a:rPr>
              <a:t>MSc</a:t>
            </a:r>
          </a:p>
          <a:p>
            <a:r>
              <a:rPr lang="en-US" sz="2667" b="1" dirty="0">
                <a:latin typeface="Cambria" panose="02040503050406030204" pitchFamily="18" charset="0"/>
              </a:rPr>
              <a:t>Andrea </a:t>
            </a:r>
            <a:r>
              <a:rPr lang="en-US" sz="2667" b="1" dirty="0" err="1">
                <a:latin typeface="Cambria" panose="02040503050406030204" pitchFamily="18" charset="0"/>
              </a:rPr>
              <a:t>Meloni</a:t>
            </a:r>
            <a:r>
              <a:rPr lang="en-US" sz="2667" b="1" dirty="0">
                <a:latin typeface="Cambria" panose="02040503050406030204" pitchFamily="18" charset="0"/>
              </a:rPr>
              <a:t>, </a:t>
            </a:r>
            <a:r>
              <a:rPr lang="en-US" sz="2667" b="1" dirty="0">
                <a:solidFill>
                  <a:schemeClr val="tx1">
                    <a:lumMod val="50000"/>
                    <a:lumOff val="50000"/>
                  </a:schemeClr>
                </a:solidFill>
                <a:latin typeface="Cambria" panose="02040503050406030204" pitchFamily="18" charset="0"/>
              </a:rPr>
              <a:t>MSc</a:t>
            </a:r>
          </a:p>
          <a:p>
            <a:r>
              <a:rPr lang="en-US" sz="2667" b="1" dirty="0">
                <a:latin typeface="Cambria" panose="02040503050406030204" pitchFamily="18" charset="0"/>
              </a:rPr>
              <a:t>Katerina </a:t>
            </a:r>
            <a:r>
              <a:rPr lang="en-US" sz="2667" b="1" dirty="0" err="1">
                <a:latin typeface="Cambria" panose="02040503050406030204" pitchFamily="18" charset="0"/>
              </a:rPr>
              <a:t>Samiotaki</a:t>
            </a:r>
            <a:r>
              <a:rPr lang="en-US" sz="2667" b="1" dirty="0">
                <a:latin typeface="Cambria" panose="02040503050406030204" pitchFamily="18" charset="0"/>
              </a:rPr>
              <a:t>, </a:t>
            </a:r>
            <a:r>
              <a:rPr lang="en-US" sz="2667" b="1" dirty="0">
                <a:solidFill>
                  <a:schemeClr val="tx1">
                    <a:lumMod val="50000"/>
                    <a:lumOff val="50000"/>
                  </a:schemeClr>
                </a:solidFill>
                <a:latin typeface="Cambria" panose="02040503050406030204" pitchFamily="18" charset="0"/>
              </a:rPr>
              <a:t>MSc</a:t>
            </a:r>
          </a:p>
          <a:p>
            <a:r>
              <a:rPr lang="en-US" sz="2667" b="1" dirty="0">
                <a:latin typeface="Cambria" panose="02040503050406030204" pitchFamily="18" charset="0"/>
              </a:rPr>
              <a:t>	Maria </a:t>
            </a:r>
            <a:r>
              <a:rPr lang="en-US" sz="2667" b="1" dirty="0" err="1">
                <a:latin typeface="Cambria" panose="02040503050406030204" pitchFamily="18" charset="0"/>
              </a:rPr>
              <a:t>Papadaki</a:t>
            </a:r>
            <a:r>
              <a:rPr lang="en-US" sz="2667" b="1" dirty="0">
                <a:latin typeface="Cambria" panose="02040503050406030204" pitchFamily="18" charset="0"/>
              </a:rPr>
              <a:t>, </a:t>
            </a:r>
            <a:r>
              <a:rPr lang="en-US" sz="2667" b="1" dirty="0">
                <a:solidFill>
                  <a:schemeClr val="tx1">
                    <a:lumMod val="50000"/>
                    <a:lumOff val="50000"/>
                  </a:schemeClr>
                </a:solidFill>
                <a:latin typeface="Cambria" panose="02040503050406030204" pitchFamily="18" charset="0"/>
              </a:rPr>
              <a:t>PhD </a:t>
            </a:r>
            <a:r>
              <a:rPr lang="en-US" sz="2667" b="1" dirty="0" err="1">
                <a:solidFill>
                  <a:schemeClr val="tx1">
                    <a:lumMod val="50000"/>
                    <a:lumOff val="50000"/>
                  </a:schemeClr>
                </a:solidFill>
                <a:latin typeface="Cambria" panose="02040503050406030204" pitchFamily="18" charset="0"/>
              </a:rPr>
              <a:t>cand</a:t>
            </a:r>
            <a:r>
              <a:rPr lang="en-US" sz="2667" b="1" dirty="0">
                <a:solidFill>
                  <a:schemeClr val="tx1">
                    <a:lumMod val="50000"/>
                    <a:lumOff val="50000"/>
                  </a:schemeClr>
                </a:solidFill>
                <a:latin typeface="Cambria" panose="02040503050406030204" pitchFamily="18" charset="0"/>
              </a:rPr>
              <a:t>.</a:t>
            </a:r>
          </a:p>
          <a:p>
            <a:r>
              <a:rPr lang="en-US" sz="2667" b="1" dirty="0">
                <a:latin typeface="Cambria" panose="02040503050406030204" pitchFamily="18" charset="0"/>
              </a:rPr>
              <a:t>	</a:t>
            </a:r>
            <a:r>
              <a:rPr lang="en-US" sz="2667" b="1" dirty="0" err="1">
                <a:latin typeface="Cambria" panose="02040503050406030204" pitchFamily="18" charset="0"/>
              </a:rPr>
              <a:t>Irini</a:t>
            </a:r>
            <a:r>
              <a:rPr lang="en-US" sz="2667" b="1" dirty="0">
                <a:latin typeface="Cambria" panose="02040503050406030204" pitchFamily="18" charset="0"/>
              </a:rPr>
              <a:t> </a:t>
            </a:r>
            <a:r>
              <a:rPr lang="en-US" sz="2667" b="1" dirty="0" err="1">
                <a:latin typeface="Cambria" panose="02040503050406030204" pitchFamily="18" charset="0"/>
              </a:rPr>
              <a:t>Sigelaki</a:t>
            </a:r>
            <a:r>
              <a:rPr lang="en-US" sz="2667" b="1" dirty="0">
                <a:latin typeface="Cambria" panose="02040503050406030204" pitchFamily="18" charset="0"/>
              </a:rPr>
              <a:t>, </a:t>
            </a:r>
            <a:r>
              <a:rPr lang="en-US" sz="2667" b="1" dirty="0">
                <a:solidFill>
                  <a:schemeClr val="tx1">
                    <a:lumMod val="50000"/>
                    <a:lumOff val="50000"/>
                  </a:schemeClr>
                </a:solidFill>
                <a:latin typeface="Cambria" panose="02040503050406030204" pitchFamily="18" charset="0"/>
              </a:rPr>
              <a:t>TEI</a:t>
            </a:r>
            <a:endParaRPr lang="en-US" sz="2667" b="1" dirty="0">
              <a:latin typeface="Cambria" panose="02040503050406030204" pitchFamily="18" charset="0"/>
            </a:endParaRPr>
          </a:p>
        </p:txBody>
      </p:sp>
      <p:pic>
        <p:nvPicPr>
          <p:cNvPr id="14" name="Picture 13">
            <a:extLst>
              <a:ext uri="{FF2B5EF4-FFF2-40B4-BE49-F238E27FC236}">
                <a16:creationId xmlns:a16="http://schemas.microsoft.com/office/drawing/2014/main" id="{DF3A5773-63E9-4341-9C7F-E708D2F110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286572" y="4344846"/>
            <a:ext cx="2523488" cy="1892616"/>
          </a:xfrm>
          <a:prstGeom prst="rect">
            <a:avLst/>
          </a:prstGeom>
        </p:spPr>
      </p:pic>
      <p:pic>
        <p:nvPicPr>
          <p:cNvPr id="15" name="Picture 14">
            <a:extLst>
              <a:ext uri="{FF2B5EF4-FFF2-40B4-BE49-F238E27FC236}">
                <a16:creationId xmlns:a16="http://schemas.microsoft.com/office/drawing/2014/main" id="{A2DFA753-3103-D64B-88AA-8ACBF074C7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329416" y="2779333"/>
            <a:ext cx="1557703" cy="846381"/>
          </a:xfrm>
          <a:prstGeom prst="rect">
            <a:avLst/>
          </a:prstGeom>
        </p:spPr>
      </p:pic>
      <p:pic>
        <p:nvPicPr>
          <p:cNvPr id="6" name="Picture 5">
            <a:extLst>
              <a:ext uri="{FF2B5EF4-FFF2-40B4-BE49-F238E27FC236}">
                <a16:creationId xmlns:a16="http://schemas.microsoft.com/office/drawing/2014/main" id="{7A907452-1E54-D04E-A6A5-906E6A863D2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08847" y="4272748"/>
            <a:ext cx="1176576" cy="1992930"/>
          </a:xfrm>
          <a:prstGeom prst="rect">
            <a:avLst/>
          </a:prstGeom>
        </p:spPr>
      </p:pic>
      <p:sp>
        <p:nvSpPr>
          <p:cNvPr id="17" name="Google Shape;87;p12">
            <a:extLst>
              <a:ext uri="{FF2B5EF4-FFF2-40B4-BE49-F238E27FC236}">
                <a16:creationId xmlns:a16="http://schemas.microsoft.com/office/drawing/2014/main" id="{0D9044EB-5816-D543-830C-ABA7C7E60F1E}"/>
              </a:ext>
            </a:extLst>
          </p:cNvPr>
          <p:cNvSpPr txBox="1">
            <a:spLocks/>
          </p:cNvSpPr>
          <p:nvPr/>
        </p:nvSpPr>
        <p:spPr>
          <a:xfrm>
            <a:off x="249212" y="222009"/>
            <a:ext cx="11739587" cy="1721223"/>
          </a:xfrm>
          <a:prstGeom prst="rect">
            <a:avLst/>
          </a:prstGeom>
        </p:spPr>
        <p:txBody>
          <a:bodyPr spcFirstLastPara="1" vert="horz" wrap="square" lIns="0" tIns="0" rIns="0" bIns="0" rtlCol="0" anchor="ctr" anchorCtr="0">
            <a:noAutofit/>
          </a:bodyPr>
          <a:lstStyle>
            <a:lvl1pPr lvl="0" algn="ctr" defTabSz="914400" rtl="0" eaLnBrk="1" latinLnBrk="0" hangingPunct="1">
              <a:lnSpc>
                <a:spcPct val="90000"/>
              </a:lnSpc>
              <a:spcBef>
                <a:spcPts val="0"/>
              </a:spcBef>
              <a:spcAft>
                <a:spcPts val="0"/>
              </a:spcAft>
              <a:buClr>
                <a:schemeClr val="accent2"/>
              </a:buClr>
              <a:buSzPts val="4800"/>
              <a:buNone/>
              <a:defRPr sz="6400" kern="1200" cap="all" baseline="0">
                <a:solidFill>
                  <a:schemeClr val="accent2"/>
                </a:solidFill>
                <a:effectLst/>
                <a:latin typeface="+mj-lt"/>
                <a:ea typeface="+mj-ea"/>
                <a:cs typeface="+mj-cs"/>
              </a:defRPr>
            </a:lvl1pPr>
            <a:lvl2pPr lvl="1" rtl="0">
              <a:spcBef>
                <a:spcPts val="0"/>
              </a:spcBef>
              <a:spcAft>
                <a:spcPts val="0"/>
              </a:spcAft>
              <a:buClr>
                <a:schemeClr val="accent2"/>
              </a:buClr>
              <a:buSzPts val="4800"/>
              <a:buNone/>
              <a:defRPr sz="6400">
                <a:solidFill>
                  <a:schemeClr val="accent2"/>
                </a:solidFill>
              </a:defRPr>
            </a:lvl2pPr>
            <a:lvl3pPr lvl="2" rtl="0">
              <a:spcBef>
                <a:spcPts val="0"/>
              </a:spcBef>
              <a:spcAft>
                <a:spcPts val="0"/>
              </a:spcAft>
              <a:buClr>
                <a:schemeClr val="accent2"/>
              </a:buClr>
              <a:buSzPts val="4800"/>
              <a:buNone/>
              <a:defRPr sz="6400">
                <a:solidFill>
                  <a:schemeClr val="accent2"/>
                </a:solidFill>
              </a:defRPr>
            </a:lvl3pPr>
            <a:lvl4pPr lvl="3" rtl="0">
              <a:spcBef>
                <a:spcPts val="0"/>
              </a:spcBef>
              <a:spcAft>
                <a:spcPts val="0"/>
              </a:spcAft>
              <a:buClr>
                <a:schemeClr val="accent2"/>
              </a:buClr>
              <a:buSzPts val="4800"/>
              <a:buNone/>
              <a:defRPr sz="6400">
                <a:solidFill>
                  <a:schemeClr val="accent2"/>
                </a:solidFill>
              </a:defRPr>
            </a:lvl4pPr>
            <a:lvl5pPr lvl="4" rtl="0">
              <a:spcBef>
                <a:spcPts val="0"/>
              </a:spcBef>
              <a:spcAft>
                <a:spcPts val="0"/>
              </a:spcAft>
              <a:buClr>
                <a:schemeClr val="accent2"/>
              </a:buClr>
              <a:buSzPts val="4800"/>
              <a:buNone/>
              <a:defRPr sz="6400">
                <a:solidFill>
                  <a:schemeClr val="accent2"/>
                </a:solidFill>
              </a:defRPr>
            </a:lvl5pPr>
            <a:lvl6pPr lvl="5" rtl="0">
              <a:spcBef>
                <a:spcPts val="0"/>
              </a:spcBef>
              <a:spcAft>
                <a:spcPts val="0"/>
              </a:spcAft>
              <a:buClr>
                <a:schemeClr val="accent2"/>
              </a:buClr>
              <a:buSzPts val="4800"/>
              <a:buNone/>
              <a:defRPr sz="6400">
                <a:solidFill>
                  <a:schemeClr val="accent2"/>
                </a:solidFill>
              </a:defRPr>
            </a:lvl6pPr>
            <a:lvl7pPr lvl="6" rtl="0">
              <a:spcBef>
                <a:spcPts val="0"/>
              </a:spcBef>
              <a:spcAft>
                <a:spcPts val="0"/>
              </a:spcAft>
              <a:buClr>
                <a:schemeClr val="accent2"/>
              </a:buClr>
              <a:buSzPts val="4800"/>
              <a:buNone/>
              <a:defRPr sz="6400">
                <a:solidFill>
                  <a:schemeClr val="accent2"/>
                </a:solidFill>
              </a:defRPr>
            </a:lvl7pPr>
            <a:lvl8pPr lvl="7" rtl="0">
              <a:spcBef>
                <a:spcPts val="0"/>
              </a:spcBef>
              <a:spcAft>
                <a:spcPts val="0"/>
              </a:spcAft>
              <a:buClr>
                <a:schemeClr val="accent2"/>
              </a:buClr>
              <a:buSzPts val="4800"/>
              <a:buNone/>
              <a:defRPr sz="6400">
                <a:solidFill>
                  <a:schemeClr val="accent2"/>
                </a:solidFill>
              </a:defRPr>
            </a:lvl8pPr>
            <a:lvl9pPr lvl="8" rtl="0">
              <a:spcBef>
                <a:spcPts val="0"/>
              </a:spcBef>
              <a:spcAft>
                <a:spcPts val="0"/>
              </a:spcAft>
              <a:buClr>
                <a:schemeClr val="accent2"/>
              </a:buClr>
              <a:buSzPts val="4800"/>
              <a:buNone/>
              <a:defRPr sz="6400">
                <a:solidFill>
                  <a:schemeClr val="accent2"/>
                </a:solidFill>
              </a:defRPr>
            </a:lvl9pPr>
          </a:lstStyle>
          <a:p>
            <a:pPr algn="l"/>
            <a:r>
              <a:rPr lang="el-GR" sz="3200" b="1">
                <a:solidFill>
                  <a:schemeClr val="tx1"/>
                </a:solidFill>
                <a:latin typeface="Cambria" panose="02040503050406030204" pitchFamily="18" charset="0"/>
              </a:rPr>
              <a:t>Αναπαραγωγή ιχθυων στην μεσογειο θαλασσα</a:t>
            </a:r>
            <a:endParaRPr lang="el-GR" sz="3200" b="1" dirty="0">
              <a:solidFill>
                <a:schemeClr val="tx1"/>
              </a:solidFill>
              <a:latin typeface="Cambria" panose="02040503050406030204" pitchFamily="18" charset="0"/>
            </a:endParaRPr>
          </a:p>
        </p:txBody>
      </p:sp>
      <p:sp>
        <p:nvSpPr>
          <p:cNvPr id="16" name="Google Shape;103;p14">
            <a:extLst>
              <a:ext uri="{FF2B5EF4-FFF2-40B4-BE49-F238E27FC236}">
                <a16:creationId xmlns:a16="http://schemas.microsoft.com/office/drawing/2014/main" id="{9322EC0B-DBFC-1C4C-A1A4-24FE77AA7301}"/>
              </a:ext>
            </a:extLst>
          </p:cNvPr>
          <p:cNvSpPr txBox="1">
            <a:spLocks/>
          </p:cNvSpPr>
          <p:nvPr/>
        </p:nvSpPr>
        <p:spPr>
          <a:xfrm>
            <a:off x="2018776" y="5192595"/>
            <a:ext cx="9868343" cy="10069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100000"/>
              </a:lnSpc>
              <a:spcBef>
                <a:spcPts val="6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1828800" marR="0" lvl="3"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2286000" marR="0" lvl="4"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2743200" marR="0" lvl="5"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3200400" marR="0" lvl="6"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3657600" marR="0" lvl="7"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4114800" marR="0" lvl="8" indent="-381000" algn="l" rtl="0">
              <a:lnSpc>
                <a:spcPct val="100000"/>
              </a:lnSpc>
              <a:spcBef>
                <a:spcPts val="600"/>
              </a:spcBef>
              <a:spcAft>
                <a:spcPts val="6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0" indent="0" algn="r">
              <a:buNone/>
            </a:pPr>
            <a:r>
              <a:rPr lang="el-GR" sz="2800" b="1" dirty="0">
                <a:solidFill>
                  <a:schemeClr val="tx1"/>
                </a:solidFill>
                <a:latin typeface="Cambria" panose="02040503050406030204" pitchFamily="18" charset="0"/>
              </a:rPr>
              <a:t>Κωνσταντίνος Μυλωνάς</a:t>
            </a:r>
          </a:p>
          <a:p>
            <a:pPr marL="0" indent="0" algn="r">
              <a:buNone/>
            </a:pPr>
            <a:r>
              <a:rPr lang="el-GR" sz="2800" b="1" dirty="0">
                <a:solidFill>
                  <a:schemeClr val="tx1"/>
                </a:solidFill>
                <a:latin typeface="Cambria" panose="02040503050406030204" pitchFamily="18" charset="0"/>
              </a:rPr>
              <a:t>ΕΛΚΕΘΕ</a:t>
            </a:r>
          </a:p>
        </p:txBody>
      </p:sp>
      <p:pic>
        <p:nvPicPr>
          <p:cNvPr id="18" name="Picture 17">
            <a:extLst>
              <a:ext uri="{FF2B5EF4-FFF2-40B4-BE49-F238E27FC236}">
                <a16:creationId xmlns:a16="http://schemas.microsoft.com/office/drawing/2014/main" id="{8E4D7C3B-D63C-E740-8875-4B49E7CD26DA}"/>
              </a:ext>
            </a:extLst>
          </p:cNvPr>
          <p:cNvPicPr/>
          <p:nvPr/>
        </p:nvPicPr>
        <p:blipFill>
          <a:blip r:embed="rId10"/>
          <a:stretch>
            <a:fillRect/>
          </a:stretch>
        </p:blipFill>
        <p:spPr>
          <a:xfrm>
            <a:off x="9578234" y="5739857"/>
            <a:ext cx="906297" cy="813041"/>
          </a:xfrm>
          <a:prstGeom prst="rect">
            <a:avLst/>
          </a:prstGeom>
        </p:spPr>
      </p:pic>
    </p:spTree>
    <p:extLst>
      <p:ext uri="{BB962C8B-B14F-4D97-AF65-F5344CB8AC3E}">
        <p14:creationId xmlns:p14="http://schemas.microsoft.com/office/powerpoint/2010/main" val="736231080"/>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69712-BBA3-D951-2381-5994C5A6387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7505599-A2E2-1C3D-0A84-7EE3222C7E9F}"/>
              </a:ext>
            </a:extLst>
          </p:cNvPr>
          <p:cNvSpPr txBox="1"/>
          <p:nvPr/>
        </p:nvSpPr>
        <p:spPr>
          <a:xfrm>
            <a:off x="1" y="0"/>
            <a:ext cx="1733167" cy="523220"/>
          </a:xfrm>
          <a:prstGeom prst="rect">
            <a:avLst/>
          </a:prstGeom>
          <a:noFill/>
        </p:spPr>
        <p:txBody>
          <a:bodyPr wrap="none" rtlCol="0">
            <a:spAutoFit/>
          </a:bodyPr>
          <a:lstStyle/>
          <a:p>
            <a:r>
              <a:rPr lang="el-GR" sz="2800" b="1" dirty="0">
                <a:solidFill>
                  <a:srgbClr val="C00000"/>
                </a:solidFill>
                <a:latin typeface="Times New Roman" panose="02020603050405020304" pitchFamily="18" charset="0"/>
                <a:cs typeface="Times New Roman" panose="02020603050405020304" pitchFamily="18" charset="0"/>
              </a:rPr>
              <a:t>Εισαγωγή</a:t>
            </a:r>
          </a:p>
        </p:txBody>
      </p:sp>
      <p:sp>
        <p:nvSpPr>
          <p:cNvPr id="5" name="TextBox 4">
            <a:extLst>
              <a:ext uri="{FF2B5EF4-FFF2-40B4-BE49-F238E27FC236}">
                <a16:creationId xmlns:a16="http://schemas.microsoft.com/office/drawing/2014/main" id="{6E433B87-F756-49E1-5335-24B263758DDE}"/>
              </a:ext>
            </a:extLst>
          </p:cNvPr>
          <p:cNvSpPr txBox="1"/>
          <p:nvPr/>
        </p:nvSpPr>
        <p:spPr>
          <a:xfrm>
            <a:off x="0" y="649700"/>
            <a:ext cx="12192000" cy="665823"/>
          </a:xfrm>
          <a:prstGeom prst="rect">
            <a:avLst/>
          </a:prstGeom>
          <a:noFill/>
        </p:spPr>
        <p:txBody>
          <a:bodyPr wrap="square">
            <a:spAutoFit/>
          </a:bodyPr>
          <a:lstStyle/>
          <a:p>
            <a:pPr marL="285750" indent="-285750" algn="just">
              <a:lnSpc>
                <a:spcPct val="250000"/>
              </a:lnSpc>
              <a:spcAft>
                <a:spcPts val="800"/>
              </a:spcAft>
              <a:buFont typeface="Wingdings" panose="05000000000000000000" pitchFamily="2" charset="2"/>
              <a:buChar char="Ø"/>
            </a:pPr>
            <a:r>
              <a:rPr lang="el-GR" kern="100" dirty="0">
                <a:latin typeface="Times New Roman" panose="02020603050405020304" pitchFamily="18" charset="0"/>
                <a:ea typeface="Aptos" panose="020B0004020202020204" pitchFamily="34" charset="0"/>
                <a:cs typeface="Times New Roman" panose="02020603050405020304" pitchFamily="18" charset="0"/>
              </a:rPr>
              <a:t>Κατά τα νυμφικά στάδια, τα ψάρια υφίστανται σημαντικές αλλαγές στη μορφολογία και τη συμπεριφορά τους</a:t>
            </a:r>
            <a:endParaRPr lang="en-US" sz="14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60401C3-7049-F6AE-AE9A-C09CDAAF4DA6}"/>
              </a:ext>
            </a:extLst>
          </p:cNvPr>
          <p:cNvSpPr txBox="1"/>
          <p:nvPr/>
        </p:nvSpPr>
        <p:spPr>
          <a:xfrm>
            <a:off x="1" y="1652185"/>
            <a:ext cx="5715003" cy="369332"/>
          </a:xfrm>
          <a:prstGeom prst="rect">
            <a:avLst/>
          </a:prstGeom>
          <a:noFill/>
        </p:spPr>
        <p:txBody>
          <a:bodyPr wrap="square">
            <a:spAutoFit/>
          </a:bodyPr>
          <a:lstStyle/>
          <a:p>
            <a:pPr marL="285750" indent="-285750">
              <a:buFont typeface="Wingdings" panose="05000000000000000000" pitchFamily="2" charset="2"/>
              <a:buChar char="Ø"/>
            </a:pPr>
            <a:r>
              <a:rPr lang="el-GR" kern="0" dirty="0">
                <a:latin typeface="Times New Roman" panose="02020603050405020304" pitchFamily="18" charset="0"/>
                <a:ea typeface="Times New Roman" panose="02020603050405020304" pitchFamily="18" charset="0"/>
                <a:cs typeface="Times New Roman" panose="02020603050405020304" pitchFamily="18" charset="0"/>
              </a:rPr>
              <a:t>Η γνώση της οστεολογικής ανάπτυξης συμβάλλει:</a:t>
            </a:r>
            <a:endParaRPr lang="el-GR" dirty="0"/>
          </a:p>
        </p:txBody>
      </p:sp>
      <p:sp>
        <p:nvSpPr>
          <p:cNvPr id="10" name="TextBox 9">
            <a:extLst>
              <a:ext uri="{FF2B5EF4-FFF2-40B4-BE49-F238E27FC236}">
                <a16:creationId xmlns:a16="http://schemas.microsoft.com/office/drawing/2014/main" id="{4FD06E94-8AF9-A2CB-89CA-05E618100B8A}"/>
              </a:ext>
            </a:extLst>
          </p:cNvPr>
          <p:cNvSpPr txBox="1"/>
          <p:nvPr/>
        </p:nvSpPr>
        <p:spPr>
          <a:xfrm>
            <a:off x="294264" y="2294115"/>
            <a:ext cx="3791355" cy="369332"/>
          </a:xfrm>
          <a:prstGeom prst="rect">
            <a:avLst/>
          </a:prstGeom>
          <a:noFill/>
        </p:spPr>
        <p:txBody>
          <a:bodyPr wrap="square">
            <a:spAutoFit/>
          </a:bodyPr>
          <a:lstStyle/>
          <a:p>
            <a:pPr marL="285750" indent="-285750">
              <a:buFont typeface="Arial" panose="020B0604020202020204" pitchFamily="34" charset="0"/>
              <a:buChar char="•"/>
            </a:pPr>
            <a:r>
              <a:rPr lang="el-GR" kern="0" dirty="0">
                <a:latin typeface="Times New Roman" panose="02020603050405020304" pitchFamily="18" charset="0"/>
                <a:ea typeface="Times New Roman" panose="02020603050405020304" pitchFamily="18" charset="0"/>
                <a:cs typeface="Times New Roman" panose="02020603050405020304" pitchFamily="18" charset="0"/>
              </a:rPr>
              <a:t>στον ποιοτικό έλεγχο των ψαριών </a:t>
            </a:r>
            <a:endParaRPr lang="el-GR" dirty="0"/>
          </a:p>
        </p:txBody>
      </p:sp>
      <p:sp>
        <p:nvSpPr>
          <p:cNvPr id="12" name="TextBox 11">
            <a:extLst>
              <a:ext uri="{FF2B5EF4-FFF2-40B4-BE49-F238E27FC236}">
                <a16:creationId xmlns:a16="http://schemas.microsoft.com/office/drawing/2014/main" id="{042EAB82-42AA-22C4-B8A7-03454C59E633}"/>
              </a:ext>
            </a:extLst>
          </p:cNvPr>
          <p:cNvSpPr txBox="1"/>
          <p:nvPr/>
        </p:nvSpPr>
        <p:spPr>
          <a:xfrm>
            <a:off x="294262" y="2800712"/>
            <a:ext cx="4387174" cy="369332"/>
          </a:xfrm>
          <a:prstGeom prst="rect">
            <a:avLst/>
          </a:prstGeom>
          <a:noFill/>
        </p:spPr>
        <p:txBody>
          <a:bodyPr wrap="square">
            <a:spAutoFit/>
          </a:bodyPr>
          <a:lstStyle/>
          <a:p>
            <a:pPr marL="285750" indent="-285750">
              <a:buFont typeface="Arial" panose="020B0604020202020204" pitchFamily="34" charset="0"/>
              <a:buChar char="•"/>
            </a:pPr>
            <a:r>
              <a:rPr lang="el-GR" kern="0" dirty="0">
                <a:latin typeface="Times New Roman" panose="02020603050405020304" pitchFamily="18" charset="0"/>
                <a:ea typeface="Times New Roman" panose="02020603050405020304" pitchFamily="18" charset="0"/>
                <a:cs typeface="Times New Roman" panose="02020603050405020304" pitchFamily="18" charset="0"/>
              </a:rPr>
              <a:t>στην αξιολόγηση των συνθηκών εκτροφής</a:t>
            </a:r>
            <a:endParaRPr lang="el-GR" dirty="0"/>
          </a:p>
        </p:txBody>
      </p:sp>
      <p:sp>
        <p:nvSpPr>
          <p:cNvPr id="14" name="TextBox 13">
            <a:extLst>
              <a:ext uri="{FF2B5EF4-FFF2-40B4-BE49-F238E27FC236}">
                <a16:creationId xmlns:a16="http://schemas.microsoft.com/office/drawing/2014/main" id="{B1A1F6F6-B63C-8776-EF69-AB720958E929}"/>
              </a:ext>
            </a:extLst>
          </p:cNvPr>
          <p:cNvSpPr txBox="1"/>
          <p:nvPr/>
        </p:nvSpPr>
        <p:spPr>
          <a:xfrm>
            <a:off x="4699680" y="2862269"/>
            <a:ext cx="2030649" cy="307777"/>
          </a:xfrm>
          <a:prstGeom prst="rect">
            <a:avLst/>
          </a:prstGeom>
          <a:noFill/>
        </p:spPr>
        <p:txBody>
          <a:bodyPr wrap="square">
            <a:spAutoFit/>
          </a:bodyPr>
          <a:lstStyle/>
          <a:p>
            <a:r>
              <a:rPr lang="el-GR" sz="1400" kern="0" dirty="0">
                <a:latin typeface="Times New Roman" panose="02020603050405020304" pitchFamily="18" charset="0"/>
                <a:ea typeface="Times New Roman" panose="02020603050405020304" pitchFamily="18" charset="0"/>
                <a:cs typeface="Times New Roman" panose="02020603050405020304" pitchFamily="18" charset="0"/>
              </a:rPr>
              <a:t>(</a:t>
            </a:r>
            <a:r>
              <a:rPr lang="el-GR" sz="1400" kern="0" dirty="0" err="1">
                <a:latin typeface="Times New Roman" panose="02020603050405020304" pitchFamily="18" charset="0"/>
                <a:ea typeface="Times New Roman" panose="02020603050405020304" pitchFamily="18" charset="0"/>
                <a:cs typeface="Times New Roman" panose="02020603050405020304" pitchFamily="18" charset="0"/>
              </a:rPr>
              <a:t>Eissa</a:t>
            </a:r>
            <a:r>
              <a:rPr lang="el-GR" sz="1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kern="0" dirty="0" err="1">
                <a:latin typeface="Times New Roman" panose="02020603050405020304" pitchFamily="18" charset="0"/>
                <a:ea typeface="Times New Roman" panose="02020603050405020304" pitchFamily="18" charset="0"/>
                <a:cs typeface="Times New Roman" panose="02020603050405020304" pitchFamily="18" charset="0"/>
              </a:rPr>
              <a:t>et</a:t>
            </a:r>
            <a:r>
              <a:rPr lang="el-GR" sz="1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l-GR" sz="1400" kern="0" dirty="0" err="1">
                <a:latin typeface="Times New Roman" panose="02020603050405020304" pitchFamily="18" charset="0"/>
                <a:ea typeface="Times New Roman" panose="02020603050405020304" pitchFamily="18" charset="0"/>
                <a:cs typeface="Times New Roman" panose="02020603050405020304" pitchFamily="18" charset="0"/>
              </a:rPr>
              <a:t>al</a:t>
            </a:r>
            <a:r>
              <a:rPr lang="el-GR" sz="1400" kern="0" dirty="0">
                <a:latin typeface="Times New Roman" panose="02020603050405020304" pitchFamily="18" charset="0"/>
                <a:ea typeface="Times New Roman" panose="02020603050405020304" pitchFamily="18" charset="0"/>
                <a:cs typeface="Times New Roman" panose="02020603050405020304" pitchFamily="18" charset="0"/>
              </a:rPr>
              <a:t>., 2021)</a:t>
            </a:r>
            <a:endParaRPr lang="el-GR" sz="1400" dirty="0"/>
          </a:p>
        </p:txBody>
      </p:sp>
      <p:sp>
        <p:nvSpPr>
          <p:cNvPr id="9" name="TextBox 8">
            <a:extLst>
              <a:ext uri="{FF2B5EF4-FFF2-40B4-BE49-F238E27FC236}">
                <a16:creationId xmlns:a16="http://schemas.microsoft.com/office/drawing/2014/main" id="{C92E1DE0-BB35-BEFF-4B2E-13DBC722F6A2}"/>
              </a:ext>
            </a:extLst>
          </p:cNvPr>
          <p:cNvSpPr txBox="1"/>
          <p:nvPr/>
        </p:nvSpPr>
        <p:spPr>
          <a:xfrm>
            <a:off x="9777921" y="1271476"/>
            <a:ext cx="2637817" cy="307777"/>
          </a:xfrm>
          <a:prstGeom prst="rect">
            <a:avLst/>
          </a:prstGeom>
          <a:noFill/>
        </p:spPr>
        <p:txBody>
          <a:bodyPr wrap="square">
            <a:spAutoFit/>
          </a:bodyPr>
          <a:lstStyle/>
          <a:p>
            <a:r>
              <a:rPr lang="el-GR" sz="1400" kern="100" dirty="0">
                <a:latin typeface="Times New Roman" panose="02020603050405020304" pitchFamily="18" charset="0"/>
                <a:ea typeface="Aptos" panose="020B0004020202020204" pitchFamily="34" charset="0"/>
                <a:cs typeface="Times New Roman" panose="02020603050405020304" pitchFamily="18" charset="0"/>
              </a:rPr>
              <a:t>(</a:t>
            </a:r>
            <a:r>
              <a:rPr lang="en-US" sz="1400" kern="100" dirty="0" err="1">
                <a:latin typeface="Times New Roman" panose="02020603050405020304" pitchFamily="18" charset="0"/>
                <a:ea typeface="Aptos" panose="020B0004020202020204" pitchFamily="34" charset="0"/>
                <a:cs typeface="Times New Roman" panose="02020603050405020304" pitchFamily="18" charset="0"/>
              </a:rPr>
              <a:t>Koumoundouros</a:t>
            </a:r>
            <a:r>
              <a:rPr lang="en-US" sz="1400" kern="100" dirty="0">
                <a:latin typeface="Times New Roman" panose="02020603050405020304" pitchFamily="18" charset="0"/>
                <a:ea typeface="Aptos" panose="020B0004020202020204" pitchFamily="34" charset="0"/>
                <a:cs typeface="Times New Roman" panose="02020603050405020304" pitchFamily="18" charset="0"/>
              </a:rPr>
              <a:t> et al., 1999a)</a:t>
            </a:r>
            <a:endParaRPr lang="el-GR" sz="1400" dirty="0"/>
          </a:p>
        </p:txBody>
      </p:sp>
      <p:grpSp>
        <p:nvGrpSpPr>
          <p:cNvPr id="18" name="Ομάδα 17">
            <a:extLst>
              <a:ext uri="{FF2B5EF4-FFF2-40B4-BE49-F238E27FC236}">
                <a16:creationId xmlns:a16="http://schemas.microsoft.com/office/drawing/2014/main" id="{494365AC-AA73-3E59-405A-9D53C06193B9}"/>
              </a:ext>
            </a:extLst>
          </p:cNvPr>
          <p:cNvGrpSpPr/>
          <p:nvPr/>
        </p:nvGrpSpPr>
        <p:grpSpPr>
          <a:xfrm>
            <a:off x="1334313" y="3924418"/>
            <a:ext cx="9523379" cy="2534747"/>
            <a:chOff x="1334311" y="4041151"/>
            <a:chExt cx="9523379" cy="2534747"/>
          </a:xfrm>
        </p:grpSpPr>
        <p:sp>
          <p:nvSpPr>
            <p:cNvPr id="16" name="Ορθογώνιο: Στρογγύλεμα γωνιών 15">
              <a:extLst>
                <a:ext uri="{FF2B5EF4-FFF2-40B4-BE49-F238E27FC236}">
                  <a16:creationId xmlns:a16="http://schemas.microsoft.com/office/drawing/2014/main" id="{4BDA0D16-9DB7-D2D6-9F91-AA4930EC1760}"/>
                </a:ext>
              </a:extLst>
            </p:cNvPr>
            <p:cNvSpPr/>
            <p:nvPr/>
          </p:nvSpPr>
          <p:spPr>
            <a:xfrm>
              <a:off x="1334311" y="4128714"/>
              <a:ext cx="9523379" cy="2447184"/>
            </a:xfrm>
            <a:prstGeom prst="roundRect">
              <a:avLst/>
            </a:prstGeom>
            <a:solidFill>
              <a:schemeClr val="accent2">
                <a:lumMod val="40000"/>
                <a:lumOff val="60000"/>
              </a:schemeClr>
            </a:solid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3 - Ορθογώνιο">
              <a:extLst>
                <a:ext uri="{FF2B5EF4-FFF2-40B4-BE49-F238E27FC236}">
                  <a16:creationId xmlns:a16="http://schemas.microsoft.com/office/drawing/2014/main" id="{CAD637F8-A55F-D28D-127C-7F682182E481}"/>
                </a:ext>
              </a:extLst>
            </p:cNvPr>
            <p:cNvSpPr/>
            <p:nvPr/>
          </p:nvSpPr>
          <p:spPr>
            <a:xfrm>
              <a:off x="1467872" y="4041151"/>
              <a:ext cx="9166082" cy="2279342"/>
            </a:xfrm>
            <a:prstGeom prst="rect">
              <a:avLst/>
            </a:prstGeom>
          </p:spPr>
          <p:txBody>
            <a:bodyPr wrap="square">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250000"/>
                </a:lnSpc>
              </a:pPr>
              <a:r>
                <a:rPr lang="el-GR" sz="2000" b="1" dirty="0"/>
                <a:t>Η διατροφή </a:t>
              </a:r>
              <a:r>
                <a:rPr lang="el-GR" sz="2000" dirty="0"/>
                <a:t>είναι ένας από τους πιο σημαντικούς παράγοντες που επηρεάζουν την οντογένεση του σκελετού των ψαριών και επομένως μπορεί να ευθύνεται για την ανάπτυξη σκελετικών παραμορφώσεων </a:t>
              </a:r>
            </a:p>
          </p:txBody>
        </p:sp>
      </p:grpSp>
    </p:spTree>
    <p:extLst>
      <p:ext uri="{BB962C8B-B14F-4D97-AF65-F5344CB8AC3E}">
        <p14:creationId xmlns:p14="http://schemas.microsoft.com/office/powerpoint/2010/main" val="2459681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C151A4-9867-3E93-9932-0BFE33FBBD34}"/>
              </a:ext>
            </a:extLst>
          </p:cNvPr>
          <p:cNvSpPr txBox="1"/>
          <p:nvPr/>
        </p:nvSpPr>
        <p:spPr>
          <a:xfrm>
            <a:off x="1" y="0"/>
            <a:ext cx="1733167" cy="523220"/>
          </a:xfrm>
          <a:prstGeom prst="rect">
            <a:avLst/>
          </a:prstGeom>
          <a:noFill/>
        </p:spPr>
        <p:txBody>
          <a:bodyPr wrap="none" rtlCol="0">
            <a:spAutoFit/>
          </a:bodyPr>
          <a:lstStyle/>
          <a:p>
            <a:r>
              <a:rPr lang="el-GR" sz="2800" b="1" dirty="0">
                <a:solidFill>
                  <a:srgbClr val="C00000"/>
                </a:solidFill>
                <a:latin typeface="Times New Roman" panose="02020603050405020304" pitchFamily="18" charset="0"/>
                <a:cs typeface="Times New Roman" panose="02020603050405020304" pitchFamily="18" charset="0"/>
              </a:rPr>
              <a:t>Εισαγωγή</a:t>
            </a:r>
          </a:p>
        </p:txBody>
      </p:sp>
      <p:sp>
        <p:nvSpPr>
          <p:cNvPr id="5" name="TextBox 4">
            <a:extLst>
              <a:ext uri="{FF2B5EF4-FFF2-40B4-BE49-F238E27FC236}">
                <a16:creationId xmlns:a16="http://schemas.microsoft.com/office/drawing/2014/main" id="{1B49698D-0227-F4F5-7687-EFBAC361BDED}"/>
              </a:ext>
            </a:extLst>
          </p:cNvPr>
          <p:cNvSpPr txBox="1"/>
          <p:nvPr/>
        </p:nvSpPr>
        <p:spPr>
          <a:xfrm>
            <a:off x="2" y="1774710"/>
            <a:ext cx="8534401" cy="369332"/>
          </a:xfrm>
          <a:prstGeom prst="rect">
            <a:avLst/>
          </a:prstGeom>
          <a:noFill/>
        </p:spPr>
        <p:txBody>
          <a:bodyPr wrap="square">
            <a:spAutoFit/>
          </a:bodyPr>
          <a:lstStyle/>
          <a:p>
            <a:pPr marL="285750" indent="-285750">
              <a:buFont typeface="Arial" panose="020B0604020202020204" pitchFamily="34" charset="0"/>
              <a:buChar char="•"/>
            </a:pPr>
            <a:r>
              <a:rPr lang="el-GR" dirty="0">
                <a:latin typeface="Times New Roman" panose="02020603050405020304" pitchFamily="18" charset="0"/>
                <a:ea typeface="Aptos" panose="020B0004020202020204" pitchFamily="34" charset="0"/>
                <a:cs typeface="Times New Roman" panose="02020603050405020304" pitchFamily="18" charset="0"/>
              </a:rPr>
              <a:t>αποτελούν σημαντικό μέρος της φυσικής διατροφής των </a:t>
            </a:r>
            <a:r>
              <a:rPr lang="el-GR" dirty="0" err="1">
                <a:latin typeface="Times New Roman" panose="02020603050405020304" pitchFamily="18" charset="0"/>
                <a:ea typeface="Aptos" panose="020B0004020202020204" pitchFamily="34" charset="0"/>
                <a:cs typeface="Times New Roman" panose="02020603050405020304" pitchFamily="18" charset="0"/>
              </a:rPr>
              <a:t>ιχθυονυμφών</a:t>
            </a:r>
            <a:endParaRPr lang="el-GR"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AE7F638-2687-7CA3-5E86-EE3C2842426E}"/>
              </a:ext>
            </a:extLst>
          </p:cNvPr>
          <p:cNvSpPr txBox="1"/>
          <p:nvPr/>
        </p:nvSpPr>
        <p:spPr>
          <a:xfrm>
            <a:off x="1" y="5137941"/>
            <a:ext cx="10430482" cy="36875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l-GR" dirty="0">
                <a:latin typeface="Times New Roman" panose="02020603050405020304" pitchFamily="18" charset="0"/>
                <a:ea typeface="Aptos" panose="020B0004020202020204" pitchFamily="34" charset="0"/>
              </a:rPr>
              <a:t>υψηλή περιεκτικότητα σε </a:t>
            </a:r>
            <a:r>
              <a:rPr lang="el-GR" kern="100" dirty="0">
                <a:latin typeface="Times New Roman" panose="02020603050405020304" pitchFamily="18" charset="0"/>
                <a:ea typeface="Aptos" panose="020B0004020202020204" pitchFamily="34" charset="0"/>
                <a:cs typeface="Times New Roman" panose="02020603050405020304" pitchFamily="18" charset="0"/>
              </a:rPr>
              <a:t>ακόρεστα λιπαρά οξέα (</a:t>
            </a:r>
            <a:r>
              <a:rPr lang="en-US" kern="100" dirty="0">
                <a:latin typeface="Times New Roman" panose="02020603050405020304" pitchFamily="18" charset="0"/>
                <a:ea typeface="Aptos" panose="020B0004020202020204" pitchFamily="34" charset="0"/>
                <a:cs typeface="Times New Roman" panose="02020603050405020304" pitchFamily="18" charset="0"/>
              </a:rPr>
              <a:t>HUFAs</a:t>
            </a:r>
            <a:r>
              <a:rPr lang="el-GR" kern="100" dirty="0">
                <a:latin typeface="Times New Roman" panose="02020603050405020304" pitchFamily="18" charset="0"/>
                <a:ea typeface="Aptos" panose="020B0004020202020204" pitchFamily="34" charset="0"/>
                <a:cs typeface="Times New Roman" panose="02020603050405020304" pitchFamily="18" charset="0"/>
              </a:rPr>
              <a:t>) στα </a:t>
            </a:r>
            <a:r>
              <a:rPr lang="el-GR" kern="100" dirty="0" err="1">
                <a:latin typeface="Times New Roman" panose="02020603050405020304" pitchFamily="18" charset="0"/>
                <a:ea typeface="Aptos" panose="020B0004020202020204" pitchFamily="34" charset="0"/>
                <a:cs typeface="Times New Roman" panose="02020603050405020304" pitchFamily="18" charset="0"/>
              </a:rPr>
              <a:t>φωσφολιπίδια</a:t>
            </a:r>
            <a:r>
              <a:rPr lang="el-GR" kern="100" dirty="0">
                <a:latin typeface="Times New Roman" panose="02020603050405020304" pitchFamily="18" charset="0"/>
                <a:ea typeface="Aptos" panose="020B0004020202020204" pitchFamily="34" charset="0"/>
                <a:cs typeface="Times New Roman" panose="02020603050405020304" pitchFamily="18" charset="0"/>
              </a:rPr>
              <a:t> </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r>
              <a:rPr lang="en-US"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πιο διαθέσιμα και εύπεπτα</a:t>
            </a:r>
            <a:endParaRPr lang="el-GR" sz="14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BAF601-1FDF-6354-AF59-1E9F253F5FC4}"/>
              </a:ext>
            </a:extLst>
          </p:cNvPr>
          <p:cNvSpPr txBox="1"/>
          <p:nvPr/>
        </p:nvSpPr>
        <p:spPr>
          <a:xfrm>
            <a:off x="2" y="3412242"/>
            <a:ext cx="11877470" cy="45807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el-GR" b="1" u="sng" dirty="0">
                <a:latin typeface="Times New Roman" panose="02020603050405020304" pitchFamily="18" charset="0"/>
                <a:ea typeface="Calibri" panose="020F0502020204030204" pitchFamily="34" charset="0"/>
                <a:cs typeface="Times New Roman" panose="02020603050405020304" pitchFamily="18" charset="0"/>
              </a:rPr>
              <a:t>ΔΕΝ</a:t>
            </a:r>
            <a:r>
              <a:rPr lang="el-GR" dirty="0">
                <a:latin typeface="Times New Roman" panose="02020603050405020304" pitchFamily="18" charset="0"/>
                <a:ea typeface="Calibri" panose="020F0502020204030204" pitchFamily="34" charset="0"/>
                <a:cs typeface="Times New Roman" panose="02020603050405020304" pitchFamily="18" charset="0"/>
              </a:rPr>
              <a:t> χρειάζονται εμπλουτισμό</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 </a:t>
            </a:r>
            <a:r>
              <a:rPr lang="el-GR" b="1" u="sng" dirty="0">
                <a:latin typeface="Times New Roman" panose="02020603050405020304" pitchFamily="18" charset="0"/>
                <a:ea typeface="Calibri" panose="020F0502020204030204" pitchFamily="34" charset="0"/>
                <a:cs typeface="Times New Roman" panose="02020603050405020304" pitchFamily="18" charset="0"/>
              </a:rPr>
              <a:t>ΔΕΝ</a:t>
            </a:r>
            <a:r>
              <a:rPr lang="el-GR" dirty="0">
                <a:latin typeface="Times New Roman" panose="02020603050405020304" pitchFamily="18" charset="0"/>
                <a:ea typeface="Calibri" panose="020F0502020204030204" pitchFamily="34" charset="0"/>
                <a:cs typeface="Times New Roman" panose="02020603050405020304" pitchFamily="18" charset="0"/>
              </a:rPr>
              <a:t> επιβαρύνουν την επιφάνεια των δεξαμενών με επιπλέον λίπος </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baseline="30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C4D394E-B165-784A-1F19-23C8757EC649}"/>
              </a:ext>
            </a:extLst>
          </p:cNvPr>
          <p:cNvSpPr txBox="1"/>
          <p:nvPr/>
        </p:nvSpPr>
        <p:spPr>
          <a:xfrm>
            <a:off x="18185" y="2593476"/>
            <a:ext cx="12006944" cy="369332"/>
          </a:xfrm>
          <a:prstGeom prst="rect">
            <a:avLst/>
          </a:prstGeom>
          <a:noFill/>
        </p:spPr>
        <p:txBody>
          <a:bodyPr wrap="square">
            <a:spAutoFit/>
          </a:bodyPr>
          <a:lstStyle/>
          <a:p>
            <a:pPr marL="285750" indent="-285750">
              <a:buFont typeface="Arial" panose="020B0604020202020204" pitchFamily="34" charset="0"/>
              <a:buChar char="•"/>
            </a:pPr>
            <a:r>
              <a:rPr lang="el-GR" dirty="0">
                <a:latin typeface="Times New Roman" panose="02020603050405020304" pitchFamily="18" charset="0"/>
                <a:ea typeface="Aptos" panose="020B0004020202020204" pitchFamily="34" charset="0"/>
                <a:cs typeface="Times New Roman" panose="02020603050405020304" pitchFamily="18" charset="0"/>
              </a:rPr>
              <a:t>υψηλότερη διατροφική αξία από εμπλουτισμένα </a:t>
            </a:r>
            <a:r>
              <a:rPr lang="el-GR" dirty="0" err="1">
                <a:latin typeface="Times New Roman" panose="02020603050405020304" pitchFamily="18" charset="0"/>
                <a:ea typeface="Aptos" panose="020B0004020202020204" pitchFamily="34" charset="0"/>
                <a:cs typeface="Times New Roman" panose="02020603050405020304" pitchFamily="18" charset="0"/>
              </a:rPr>
              <a:t>τροχόζωα</a:t>
            </a:r>
            <a:r>
              <a:rPr lang="el-GR" dirty="0">
                <a:latin typeface="Times New Roman" panose="02020603050405020304" pitchFamily="18" charset="0"/>
                <a:ea typeface="Aptos" panose="020B0004020202020204" pitchFamily="34" charset="0"/>
                <a:cs typeface="Times New Roman" panose="02020603050405020304" pitchFamily="18" charset="0"/>
              </a:rPr>
              <a:t> και </a:t>
            </a:r>
            <a:r>
              <a:rPr lang="en-US" i="1" dirty="0">
                <a:latin typeface="Times New Roman" panose="02020603050405020304" pitchFamily="18" charset="0"/>
                <a:ea typeface="Aptos" panose="020B0004020202020204" pitchFamily="34" charset="0"/>
                <a:cs typeface="Times New Roman" panose="02020603050405020304" pitchFamily="18" charset="0"/>
              </a:rPr>
              <a:t>Artemia</a:t>
            </a:r>
            <a:r>
              <a:rPr lang="en-US" dirty="0">
                <a:latin typeface="Times New Roman" panose="02020603050405020304" pitchFamily="18" charset="0"/>
                <a:ea typeface="Aptos" panose="020B0004020202020204" pitchFamily="34" charset="0"/>
                <a:cs typeface="Times New Roman" panose="02020603050405020304" pitchFamily="18" charset="0"/>
              </a:rPr>
              <a:t> </a:t>
            </a:r>
            <a:r>
              <a:rPr lang="en-US" sz="1400" dirty="0">
                <a:latin typeface="Times New Roman" panose="02020603050405020304" pitchFamily="18" charset="0"/>
                <a:ea typeface="Aptos" panose="020B0004020202020204" pitchFamily="34" charset="0"/>
              </a:rPr>
              <a:t>(Conceição et al., 2010)</a:t>
            </a:r>
            <a:endParaRPr lang="el-GR" sz="1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C63B1D-F85C-C8B8-7B41-BBB30733E211}"/>
              </a:ext>
            </a:extLst>
          </p:cNvPr>
          <p:cNvSpPr txBox="1"/>
          <p:nvPr/>
        </p:nvSpPr>
        <p:spPr>
          <a:xfrm>
            <a:off x="18185" y="5956130"/>
            <a:ext cx="7055962" cy="369332"/>
          </a:xfrm>
          <a:prstGeom prst="rect">
            <a:avLst/>
          </a:prstGeom>
          <a:noFill/>
        </p:spPr>
        <p:txBody>
          <a:bodyPr wrap="square">
            <a:spAutoFit/>
          </a:bodyPr>
          <a:lstStyle/>
          <a:p>
            <a:pPr marL="285750" indent="-285750">
              <a:buFont typeface="Arial" panose="020B0604020202020204" pitchFamily="34" charset="0"/>
              <a:buChar char="•"/>
            </a:pPr>
            <a:r>
              <a:rPr lang="el-GR" kern="100" dirty="0">
                <a:latin typeface="Times New Roman" panose="02020603050405020304" pitchFamily="18" charset="0"/>
                <a:ea typeface="Aptos" panose="020B0004020202020204" pitchFamily="34" charset="0"/>
                <a:cs typeface="Times New Roman" panose="02020603050405020304" pitchFamily="18" charset="0"/>
              </a:rPr>
              <a:t>χαμηλό </a:t>
            </a:r>
            <a:r>
              <a:rPr lang="el-GR" kern="100" dirty="0" err="1">
                <a:latin typeface="Times New Roman" panose="02020603050405020304" pitchFamily="18" charset="0"/>
                <a:ea typeface="Aptos" panose="020B0004020202020204" pitchFamily="34" charset="0"/>
                <a:cs typeface="Times New Roman" panose="02020603050405020304" pitchFamily="18" charset="0"/>
              </a:rPr>
              <a:t>βακτηριακό</a:t>
            </a:r>
            <a:r>
              <a:rPr lang="el-GR" kern="100" dirty="0">
                <a:latin typeface="Times New Roman" panose="02020603050405020304" pitchFamily="18" charset="0"/>
                <a:ea typeface="Aptos" panose="020B0004020202020204" pitchFamily="34" charset="0"/>
                <a:cs typeface="Times New Roman" panose="02020603050405020304" pitchFamily="18" charset="0"/>
              </a:rPr>
              <a:t> φορτίο </a:t>
            </a:r>
            <a:r>
              <a:rPr lang="en-US" sz="1400" kern="100" dirty="0">
                <a:latin typeface="Times New Roman" panose="02020603050405020304" pitchFamily="18" charset="0"/>
                <a:ea typeface="Aptos" panose="020B0004020202020204" pitchFamily="34" charset="0"/>
                <a:cs typeface="Times New Roman" panose="02020603050405020304" pitchFamily="18" charset="0"/>
              </a:rPr>
              <a:t>(Verner – Jeffreys et al., 2003)</a:t>
            </a:r>
            <a:endParaRPr lang="el-GR" sz="1400" dirty="0"/>
          </a:p>
        </p:txBody>
      </p:sp>
      <p:sp>
        <p:nvSpPr>
          <p:cNvPr id="10" name="TextBox 9">
            <a:extLst>
              <a:ext uri="{FF2B5EF4-FFF2-40B4-BE49-F238E27FC236}">
                <a16:creationId xmlns:a16="http://schemas.microsoft.com/office/drawing/2014/main" id="{0997D4D7-8264-2235-D759-99821E2CF9AD}"/>
              </a:ext>
            </a:extLst>
          </p:cNvPr>
          <p:cNvSpPr txBox="1"/>
          <p:nvPr/>
        </p:nvSpPr>
        <p:spPr>
          <a:xfrm>
            <a:off x="1" y="4319752"/>
            <a:ext cx="12192001" cy="368755"/>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l-GR" dirty="0">
                <a:latin typeface="Times New Roman" panose="02020603050405020304" pitchFamily="18" charset="0"/>
                <a:ea typeface="Aptos" panose="020B0004020202020204" pitchFamily="34" charset="0"/>
              </a:rPr>
              <a:t>υψηλή περιεκτικότητα σε ελεύθερα </a:t>
            </a:r>
            <a:r>
              <a:rPr lang="el-GR" dirty="0" err="1">
                <a:latin typeface="Times New Roman" panose="02020603050405020304" pitchFamily="18" charset="0"/>
                <a:ea typeface="Aptos" panose="020B0004020202020204" pitchFamily="34" charset="0"/>
              </a:rPr>
              <a:t>αμίνοξέα</a:t>
            </a:r>
            <a:r>
              <a:rPr lang="el-GR" dirty="0">
                <a:latin typeface="Times New Roman" panose="02020603050405020304" pitchFamily="18" charset="0"/>
                <a:ea typeface="Aptos" panose="020B0004020202020204" pitchFamily="34" charset="0"/>
              </a:rPr>
              <a:t> που βελτιώνουν την αύξηση και την οντογένεση</a:t>
            </a:r>
            <a:endParaRPr lang="el-GR" sz="14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E5FB66EF-5332-1450-2178-A7AF461AD0C8}"/>
              </a:ext>
            </a:extLst>
          </p:cNvPr>
          <p:cNvSpPr txBox="1"/>
          <p:nvPr/>
        </p:nvSpPr>
        <p:spPr>
          <a:xfrm>
            <a:off x="40556" y="1011677"/>
            <a:ext cx="1618969" cy="369332"/>
          </a:xfrm>
          <a:prstGeom prst="rect">
            <a:avLst/>
          </a:prstGeom>
          <a:noFill/>
        </p:spPr>
        <p:txBody>
          <a:bodyPr wrap="none" rtlCol="0">
            <a:spAutoFit/>
          </a:bodyPr>
          <a:lstStyle/>
          <a:p>
            <a:r>
              <a:rPr lang="el-GR" b="1" dirty="0">
                <a:latin typeface="Times New Roman" panose="02020603050405020304" pitchFamily="18" charset="0"/>
                <a:cs typeface="Times New Roman" panose="02020603050405020304" pitchFamily="18" charset="0"/>
              </a:rPr>
              <a:t>Τα </a:t>
            </a:r>
            <a:r>
              <a:rPr lang="el-GR" b="1" dirty="0" err="1">
                <a:latin typeface="Times New Roman" panose="02020603050405020304" pitchFamily="18" charset="0"/>
                <a:cs typeface="Times New Roman" panose="02020603050405020304" pitchFamily="18" charset="0"/>
              </a:rPr>
              <a:t>κωπήποδα</a:t>
            </a:r>
            <a:r>
              <a:rPr lang="el-GR" b="1"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350D6B7F-D0FB-2105-F6CC-5870CAD8F91A}"/>
              </a:ext>
            </a:extLst>
          </p:cNvPr>
          <p:cNvSpPr txBox="1"/>
          <p:nvPr/>
        </p:nvSpPr>
        <p:spPr>
          <a:xfrm>
            <a:off x="8437124" y="4609853"/>
            <a:ext cx="3808379" cy="307777"/>
          </a:xfrm>
          <a:prstGeom prst="rect">
            <a:avLst/>
          </a:prstGeom>
          <a:noFill/>
        </p:spPr>
        <p:txBody>
          <a:bodyPr wrap="square">
            <a:spAutoFit/>
          </a:bodyPr>
          <a:lstStyle/>
          <a:p>
            <a:r>
              <a:rPr lang="en-US" sz="1400" dirty="0">
                <a:latin typeface="Times New Roman" panose="02020603050405020304" pitchFamily="18" charset="0"/>
                <a:ea typeface="Aptos" panose="020B0004020202020204" pitchFamily="34" charset="0"/>
              </a:rPr>
              <a:t>(Finn et al., 2002; Rønnestad and Conceição 2005)</a:t>
            </a:r>
            <a:endParaRPr lang="el-GR" sz="1400" dirty="0"/>
          </a:p>
        </p:txBody>
      </p:sp>
      <p:sp>
        <p:nvSpPr>
          <p:cNvPr id="15" name="TextBox 14">
            <a:extLst>
              <a:ext uri="{FF2B5EF4-FFF2-40B4-BE49-F238E27FC236}">
                <a16:creationId xmlns:a16="http://schemas.microsoft.com/office/drawing/2014/main" id="{D28869A2-D273-8449-A3EB-0D71A521193F}"/>
              </a:ext>
            </a:extLst>
          </p:cNvPr>
          <p:cNvSpPr txBox="1"/>
          <p:nvPr/>
        </p:nvSpPr>
        <p:spPr>
          <a:xfrm>
            <a:off x="10380225" y="5198919"/>
            <a:ext cx="1962556" cy="307777"/>
          </a:xfrm>
          <a:prstGeom prst="rect">
            <a:avLst/>
          </a:prstGeom>
          <a:noFill/>
        </p:spPr>
        <p:txBody>
          <a:bodyPr wrap="square">
            <a:spAutoFit/>
          </a:bodyPr>
          <a:lstStyle/>
          <a:p>
            <a:r>
              <a:rPr lang="en-US" sz="1400" dirty="0">
                <a:latin typeface="Times New Roman" panose="02020603050405020304" pitchFamily="18" charset="0"/>
                <a:cs typeface="Times New Roman" panose="02020603050405020304" pitchFamily="18" charset="0"/>
              </a:rPr>
              <a:t>(Rønnestad et al., 2013)</a:t>
            </a:r>
            <a:r>
              <a:rPr lang="en-US" sz="1400" kern="100" dirty="0">
                <a:latin typeface="Times New Roman" panose="02020603050405020304" pitchFamily="18" charset="0"/>
                <a:ea typeface="Aptos" panose="020B0004020202020204" pitchFamily="34" charset="0"/>
                <a:cs typeface="Times New Roman" panose="02020603050405020304" pitchFamily="18" charset="0"/>
              </a:rPr>
              <a:t> </a:t>
            </a:r>
            <a:endParaRPr lang="el-GR" sz="1400" dirty="0"/>
          </a:p>
        </p:txBody>
      </p:sp>
      <p:sp>
        <p:nvSpPr>
          <p:cNvPr id="17" name="TextBox 16">
            <a:extLst>
              <a:ext uri="{FF2B5EF4-FFF2-40B4-BE49-F238E27FC236}">
                <a16:creationId xmlns:a16="http://schemas.microsoft.com/office/drawing/2014/main" id="{25AE156E-53B8-9461-8183-A733ABD55FC7}"/>
              </a:ext>
            </a:extLst>
          </p:cNvPr>
          <p:cNvSpPr txBox="1"/>
          <p:nvPr/>
        </p:nvSpPr>
        <p:spPr>
          <a:xfrm>
            <a:off x="9348907" y="2564186"/>
            <a:ext cx="2993874" cy="316790"/>
          </a:xfrm>
          <a:prstGeom prst="rect">
            <a:avLst/>
          </a:prstGeom>
          <a:noFill/>
        </p:spPr>
        <p:txBody>
          <a:bodyPr wrap="square">
            <a:spAutoFit/>
          </a:bodyPr>
          <a:lstStyle/>
          <a:p>
            <a:r>
              <a:rPr lang="el-GR" sz="1400" b="1" dirty="0">
                <a:solidFill>
                  <a:srgbClr val="000000"/>
                </a:solidFill>
                <a:latin typeface="Times New Roman" panose="02020603050405020304" pitchFamily="18" charset="0"/>
                <a:ea typeface="Aptos" panose="020B0004020202020204" pitchFamily="34" charset="0"/>
              </a:rPr>
              <a:t>Εικόνα 1:</a:t>
            </a:r>
            <a:r>
              <a:rPr lang="el-GR" sz="1400" dirty="0">
                <a:solidFill>
                  <a:srgbClr val="000000"/>
                </a:solidFill>
                <a:latin typeface="Times New Roman" panose="02020603050405020304" pitchFamily="18" charset="0"/>
                <a:ea typeface="Aptos" panose="020B0004020202020204" pitchFamily="34" charset="0"/>
              </a:rPr>
              <a:t> </a:t>
            </a:r>
            <a:r>
              <a:rPr lang="el-GR" sz="1400" dirty="0" err="1">
                <a:solidFill>
                  <a:srgbClr val="000000"/>
                </a:solidFill>
                <a:latin typeface="Times New Roman" panose="02020603050405020304" pitchFamily="18" charset="0"/>
                <a:ea typeface="Aptos" panose="020B0004020202020204" pitchFamily="34" charset="0"/>
              </a:rPr>
              <a:t>Ναύπλιος</a:t>
            </a:r>
            <a:r>
              <a:rPr lang="el-GR" sz="1400" dirty="0">
                <a:solidFill>
                  <a:srgbClr val="000000"/>
                </a:solidFill>
                <a:latin typeface="Times New Roman" panose="02020603050405020304" pitchFamily="18" charset="0"/>
                <a:ea typeface="Aptos" panose="020B0004020202020204" pitchFamily="34" charset="0"/>
              </a:rPr>
              <a:t> </a:t>
            </a:r>
            <a:r>
              <a:rPr lang="en-US" sz="1400" i="1" dirty="0">
                <a:solidFill>
                  <a:srgbClr val="000000"/>
                </a:solidFill>
                <a:latin typeface="Times New Roman" panose="02020603050405020304" pitchFamily="18" charset="0"/>
                <a:ea typeface="Aptos" panose="020B0004020202020204" pitchFamily="34" charset="0"/>
              </a:rPr>
              <a:t>Acartia tonsa</a:t>
            </a:r>
            <a:endParaRPr lang="el-GR" sz="1400" dirty="0"/>
          </a:p>
        </p:txBody>
      </p:sp>
      <p:pic>
        <p:nvPicPr>
          <p:cNvPr id="18" name="5 - Εικόνα">
            <a:extLst>
              <a:ext uri="{FF2B5EF4-FFF2-40B4-BE49-F238E27FC236}">
                <a16:creationId xmlns:a16="http://schemas.microsoft.com/office/drawing/2014/main" id="{4B777D6C-3A5B-3360-C857-31637587679A}"/>
              </a:ext>
            </a:extLst>
          </p:cNvPr>
          <p:cNvPicPr>
            <a:picLocks noChangeAspect="1"/>
          </p:cNvPicPr>
          <p:nvPr/>
        </p:nvPicPr>
        <p:blipFill>
          <a:blip r:embed="rId2" cstate="print"/>
          <a:srcRect l="16845" r="3143"/>
          <a:stretch>
            <a:fillRect/>
          </a:stretch>
        </p:blipFill>
        <p:spPr>
          <a:xfrm>
            <a:off x="9416376" y="90138"/>
            <a:ext cx="2608755" cy="2445345"/>
          </a:xfrm>
          <a:prstGeom prst="ellipse">
            <a:avLst/>
          </a:prstGeom>
          <a:ln>
            <a:noFill/>
          </a:ln>
          <a:effectLst>
            <a:softEdge rad="112500"/>
          </a:effectLst>
        </p:spPr>
      </p:pic>
    </p:spTree>
    <p:extLst>
      <p:ext uri="{BB962C8B-B14F-4D97-AF65-F5344CB8AC3E}">
        <p14:creationId xmlns:p14="http://schemas.microsoft.com/office/powerpoint/2010/main" val="1472758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F61C-C0AA-AA74-B8C8-223964D1C07D}"/>
            </a:ext>
          </a:extLst>
        </p:cNvPr>
        <p:cNvGrpSpPr/>
        <p:nvPr/>
      </p:nvGrpSpPr>
      <p:grpSpPr>
        <a:xfrm>
          <a:off x="0" y="0"/>
          <a:ext cx="0" cy="0"/>
          <a:chOff x="0" y="0"/>
          <a:chExt cx="0" cy="0"/>
        </a:xfrm>
      </p:grpSpPr>
      <p:graphicFrame>
        <p:nvGraphicFramePr>
          <p:cNvPr id="38" name="Πίνακας 37">
            <a:extLst>
              <a:ext uri="{FF2B5EF4-FFF2-40B4-BE49-F238E27FC236}">
                <a16:creationId xmlns:a16="http://schemas.microsoft.com/office/drawing/2014/main" id="{AC5D3DFE-F72C-304F-B358-7C2ADBC621FF}"/>
              </a:ext>
            </a:extLst>
          </p:cNvPr>
          <p:cNvGraphicFramePr>
            <a:graphicFrameLocks noGrp="1"/>
          </p:cNvGraphicFramePr>
          <p:nvPr>
            <p:extLst/>
          </p:nvPr>
        </p:nvGraphicFramePr>
        <p:xfrm>
          <a:off x="900614" y="5205540"/>
          <a:ext cx="10162791" cy="1485900"/>
        </p:xfrm>
        <a:graphic>
          <a:graphicData uri="http://schemas.openxmlformats.org/drawingml/2006/table">
            <a:tbl>
              <a:tblPr/>
              <a:tblGrid>
                <a:gridCol w="1506241">
                  <a:extLst>
                    <a:ext uri="{9D8B030D-6E8A-4147-A177-3AD203B41FA5}">
                      <a16:colId xmlns:a16="http://schemas.microsoft.com/office/drawing/2014/main" val="475371733"/>
                    </a:ext>
                  </a:extLst>
                </a:gridCol>
                <a:gridCol w="346262">
                  <a:extLst>
                    <a:ext uri="{9D8B030D-6E8A-4147-A177-3AD203B41FA5}">
                      <a16:colId xmlns:a16="http://schemas.microsoft.com/office/drawing/2014/main" val="2624797846"/>
                    </a:ext>
                  </a:extLst>
                </a:gridCol>
                <a:gridCol w="346262">
                  <a:extLst>
                    <a:ext uri="{9D8B030D-6E8A-4147-A177-3AD203B41FA5}">
                      <a16:colId xmlns:a16="http://schemas.microsoft.com/office/drawing/2014/main" val="1263798994"/>
                    </a:ext>
                  </a:extLst>
                </a:gridCol>
                <a:gridCol w="346262">
                  <a:extLst>
                    <a:ext uri="{9D8B030D-6E8A-4147-A177-3AD203B41FA5}">
                      <a16:colId xmlns:a16="http://schemas.microsoft.com/office/drawing/2014/main" val="1780561745"/>
                    </a:ext>
                  </a:extLst>
                </a:gridCol>
                <a:gridCol w="346262">
                  <a:extLst>
                    <a:ext uri="{9D8B030D-6E8A-4147-A177-3AD203B41FA5}">
                      <a16:colId xmlns:a16="http://schemas.microsoft.com/office/drawing/2014/main" val="28422539"/>
                    </a:ext>
                  </a:extLst>
                </a:gridCol>
                <a:gridCol w="346262">
                  <a:extLst>
                    <a:ext uri="{9D8B030D-6E8A-4147-A177-3AD203B41FA5}">
                      <a16:colId xmlns:a16="http://schemas.microsoft.com/office/drawing/2014/main" val="2457239901"/>
                    </a:ext>
                  </a:extLst>
                </a:gridCol>
                <a:gridCol w="346262">
                  <a:extLst>
                    <a:ext uri="{9D8B030D-6E8A-4147-A177-3AD203B41FA5}">
                      <a16:colId xmlns:a16="http://schemas.microsoft.com/office/drawing/2014/main" val="2804668610"/>
                    </a:ext>
                  </a:extLst>
                </a:gridCol>
                <a:gridCol w="346262">
                  <a:extLst>
                    <a:ext uri="{9D8B030D-6E8A-4147-A177-3AD203B41FA5}">
                      <a16:colId xmlns:a16="http://schemas.microsoft.com/office/drawing/2014/main" val="2512757490"/>
                    </a:ext>
                  </a:extLst>
                </a:gridCol>
                <a:gridCol w="346262">
                  <a:extLst>
                    <a:ext uri="{9D8B030D-6E8A-4147-A177-3AD203B41FA5}">
                      <a16:colId xmlns:a16="http://schemas.microsoft.com/office/drawing/2014/main" val="1245330517"/>
                    </a:ext>
                  </a:extLst>
                </a:gridCol>
                <a:gridCol w="346262">
                  <a:extLst>
                    <a:ext uri="{9D8B030D-6E8A-4147-A177-3AD203B41FA5}">
                      <a16:colId xmlns:a16="http://schemas.microsoft.com/office/drawing/2014/main" val="2933174548"/>
                    </a:ext>
                  </a:extLst>
                </a:gridCol>
                <a:gridCol w="346262">
                  <a:extLst>
                    <a:ext uri="{9D8B030D-6E8A-4147-A177-3AD203B41FA5}">
                      <a16:colId xmlns:a16="http://schemas.microsoft.com/office/drawing/2014/main" val="372145313"/>
                    </a:ext>
                  </a:extLst>
                </a:gridCol>
                <a:gridCol w="346262">
                  <a:extLst>
                    <a:ext uri="{9D8B030D-6E8A-4147-A177-3AD203B41FA5}">
                      <a16:colId xmlns:a16="http://schemas.microsoft.com/office/drawing/2014/main" val="887780935"/>
                    </a:ext>
                  </a:extLst>
                </a:gridCol>
                <a:gridCol w="346262">
                  <a:extLst>
                    <a:ext uri="{9D8B030D-6E8A-4147-A177-3AD203B41FA5}">
                      <a16:colId xmlns:a16="http://schemas.microsoft.com/office/drawing/2014/main" val="1194633434"/>
                    </a:ext>
                  </a:extLst>
                </a:gridCol>
                <a:gridCol w="346262">
                  <a:extLst>
                    <a:ext uri="{9D8B030D-6E8A-4147-A177-3AD203B41FA5}">
                      <a16:colId xmlns:a16="http://schemas.microsoft.com/office/drawing/2014/main" val="3247357985"/>
                    </a:ext>
                  </a:extLst>
                </a:gridCol>
                <a:gridCol w="346262">
                  <a:extLst>
                    <a:ext uri="{9D8B030D-6E8A-4147-A177-3AD203B41FA5}">
                      <a16:colId xmlns:a16="http://schemas.microsoft.com/office/drawing/2014/main" val="1599738124"/>
                    </a:ext>
                  </a:extLst>
                </a:gridCol>
                <a:gridCol w="346262">
                  <a:extLst>
                    <a:ext uri="{9D8B030D-6E8A-4147-A177-3AD203B41FA5}">
                      <a16:colId xmlns:a16="http://schemas.microsoft.com/office/drawing/2014/main" val="51072337"/>
                    </a:ext>
                  </a:extLst>
                </a:gridCol>
                <a:gridCol w="346262">
                  <a:extLst>
                    <a:ext uri="{9D8B030D-6E8A-4147-A177-3AD203B41FA5}">
                      <a16:colId xmlns:a16="http://schemas.microsoft.com/office/drawing/2014/main" val="4211854954"/>
                    </a:ext>
                  </a:extLst>
                </a:gridCol>
                <a:gridCol w="346262">
                  <a:extLst>
                    <a:ext uri="{9D8B030D-6E8A-4147-A177-3AD203B41FA5}">
                      <a16:colId xmlns:a16="http://schemas.microsoft.com/office/drawing/2014/main" val="3985719550"/>
                    </a:ext>
                  </a:extLst>
                </a:gridCol>
                <a:gridCol w="346262">
                  <a:extLst>
                    <a:ext uri="{9D8B030D-6E8A-4147-A177-3AD203B41FA5}">
                      <a16:colId xmlns:a16="http://schemas.microsoft.com/office/drawing/2014/main" val="1797060772"/>
                    </a:ext>
                  </a:extLst>
                </a:gridCol>
                <a:gridCol w="346262">
                  <a:extLst>
                    <a:ext uri="{9D8B030D-6E8A-4147-A177-3AD203B41FA5}">
                      <a16:colId xmlns:a16="http://schemas.microsoft.com/office/drawing/2014/main" val="1970083397"/>
                    </a:ext>
                  </a:extLst>
                </a:gridCol>
                <a:gridCol w="346262">
                  <a:extLst>
                    <a:ext uri="{9D8B030D-6E8A-4147-A177-3AD203B41FA5}">
                      <a16:colId xmlns:a16="http://schemas.microsoft.com/office/drawing/2014/main" val="3873359447"/>
                    </a:ext>
                  </a:extLst>
                </a:gridCol>
                <a:gridCol w="346262">
                  <a:extLst>
                    <a:ext uri="{9D8B030D-6E8A-4147-A177-3AD203B41FA5}">
                      <a16:colId xmlns:a16="http://schemas.microsoft.com/office/drawing/2014/main" val="820575222"/>
                    </a:ext>
                  </a:extLst>
                </a:gridCol>
                <a:gridCol w="346262">
                  <a:extLst>
                    <a:ext uri="{9D8B030D-6E8A-4147-A177-3AD203B41FA5}">
                      <a16:colId xmlns:a16="http://schemas.microsoft.com/office/drawing/2014/main" val="2538377336"/>
                    </a:ext>
                  </a:extLst>
                </a:gridCol>
                <a:gridCol w="346262">
                  <a:extLst>
                    <a:ext uri="{9D8B030D-6E8A-4147-A177-3AD203B41FA5}">
                      <a16:colId xmlns:a16="http://schemas.microsoft.com/office/drawing/2014/main" val="2178094209"/>
                    </a:ext>
                  </a:extLst>
                </a:gridCol>
                <a:gridCol w="346262">
                  <a:extLst>
                    <a:ext uri="{9D8B030D-6E8A-4147-A177-3AD203B41FA5}">
                      <a16:colId xmlns:a16="http://schemas.microsoft.com/office/drawing/2014/main" val="2216097419"/>
                    </a:ext>
                  </a:extLst>
                </a:gridCol>
                <a:gridCol w="346262">
                  <a:extLst>
                    <a:ext uri="{9D8B030D-6E8A-4147-A177-3AD203B41FA5}">
                      <a16:colId xmlns:a16="http://schemas.microsoft.com/office/drawing/2014/main" val="3549775101"/>
                    </a:ext>
                  </a:extLst>
                </a:gridCol>
              </a:tblGrid>
              <a:tr h="172052">
                <a:tc>
                  <a:txBody>
                    <a:bodyPr/>
                    <a:lstStyle/>
                    <a:p>
                      <a:pPr algn="ctr" fontAlgn="b"/>
                      <a:r>
                        <a:rPr lang="el-GR" sz="1600" b="1" i="0" u="none" strike="noStrike" dirty="0">
                          <a:solidFill>
                            <a:srgbClr val="000000"/>
                          </a:solidFill>
                          <a:effectLst/>
                          <a:latin typeface="Times New Roman" panose="02020603050405020304" pitchFamily="18" charset="0"/>
                        </a:rPr>
                        <a:t> </a:t>
                      </a:r>
                      <a:r>
                        <a:rPr lang="en-US" sz="1600" b="1" i="0" u="none" strike="noStrike" dirty="0">
                          <a:solidFill>
                            <a:srgbClr val="000000"/>
                          </a:solidFill>
                          <a:effectLst/>
                          <a:latin typeface="Times New Roman" panose="02020603050405020304" pitchFamily="18" charset="0"/>
                        </a:rPr>
                        <a:t>DAH</a:t>
                      </a:r>
                      <a:endParaRPr lang="el-GR" sz="1600" b="1" i="0" u="none" strike="noStrike" dirty="0">
                        <a:solidFill>
                          <a:srgbClr val="000000"/>
                        </a:solidFill>
                        <a:effectLst/>
                        <a:latin typeface="Times New Roman" panose="02020603050405020304" pitchFamily="18"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dirty="0">
                          <a:solidFill>
                            <a:srgbClr val="000000"/>
                          </a:solidFill>
                          <a:effectLst/>
                          <a:latin typeface="Times New Roman" panose="02020603050405020304" pitchFamily="18" charset="0"/>
                        </a:rPr>
                        <a:t>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dirty="0">
                          <a:solidFill>
                            <a:srgbClr val="000000"/>
                          </a:solidFill>
                          <a:effectLst/>
                          <a:latin typeface="Times New Roman" panose="02020603050405020304" pitchFamily="18" charset="0"/>
                        </a:rPr>
                        <a:t>6</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11</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16</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18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dirty="0">
                          <a:solidFill>
                            <a:srgbClr val="000000"/>
                          </a:solidFill>
                          <a:effectLst/>
                          <a:latin typeface="Times New Roman" panose="02020603050405020304" pitchFamily="18" charset="0"/>
                        </a:rPr>
                        <a:t>19</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20</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21</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22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23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24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l-GR" sz="1600" b="1" i="0" u="none" strike="noStrike">
                          <a:solidFill>
                            <a:srgbClr val="000000"/>
                          </a:solidFill>
                          <a:effectLst/>
                          <a:latin typeface="Times New Roman" panose="02020603050405020304" pitchFamily="18" charset="0"/>
                        </a:rPr>
                        <a:t>25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8339078"/>
                  </a:ext>
                </a:extLst>
              </a:tr>
              <a:tr h="417584">
                <a:tc>
                  <a:txBody>
                    <a:bodyPr/>
                    <a:lstStyle/>
                    <a:p>
                      <a:pPr algn="ctr" fontAlgn="ctr"/>
                      <a:r>
                        <a:rPr lang="en-US" sz="1600" b="1" i="0" u="none" strike="noStrike" dirty="0">
                          <a:solidFill>
                            <a:srgbClr val="000000"/>
                          </a:solidFill>
                          <a:effectLst/>
                          <a:latin typeface="Times New Roman" panose="02020603050405020304" pitchFamily="18" charset="0"/>
                        </a:rPr>
                        <a:t>Control</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a:solidFill>
                            <a:srgbClr val="000000"/>
                          </a:solidFill>
                          <a:effectLst/>
                          <a:latin typeface="Times New Roman" panose="02020603050405020304" pitchFamily="18"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a:solidFill>
                            <a:srgbClr val="000000"/>
                          </a:solidFill>
                          <a:effectLst/>
                          <a:latin typeface="Times New Roman" panose="02020603050405020304" pitchFamily="18"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13">
                  <a:txBody>
                    <a:bodyPr/>
                    <a:lstStyle/>
                    <a:p>
                      <a:pPr algn="ctr" fontAlgn="ctr"/>
                      <a:r>
                        <a:rPr lang="el-GR" sz="1600" b="1" i="0" u="none" strike="noStrike" dirty="0">
                          <a:solidFill>
                            <a:srgbClr val="000000"/>
                          </a:solidFill>
                          <a:effectLst/>
                          <a:highlight>
                            <a:srgbClr val="92D050"/>
                          </a:highlight>
                          <a:latin typeface="Times New Roman" panose="02020603050405020304" pitchFamily="18" charset="0"/>
                        </a:rPr>
                        <a:t>Τρ</a:t>
                      </a:r>
                      <a:endParaRPr lang="en-US" sz="1600" b="1" i="0" u="none" strike="noStrike" dirty="0">
                        <a:solidFill>
                          <a:srgbClr val="000000"/>
                        </a:solidFill>
                        <a:effectLst/>
                        <a:highlight>
                          <a:srgbClr val="92D050"/>
                        </a:highlight>
                        <a:latin typeface="Times New Roman" panose="02020603050405020304" pitchFamily="18"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fontAlgn="ctr"/>
                      <a:r>
                        <a:rPr lang="el-GR" sz="1600" b="1" i="0" u="none" strike="noStrike" dirty="0">
                          <a:solidFill>
                            <a:srgbClr val="000000"/>
                          </a:solidFill>
                          <a:effectLst/>
                          <a:highlight>
                            <a:srgbClr val="FFFF00"/>
                          </a:highlight>
                          <a:latin typeface="Times New Roman" panose="02020603050405020304" pitchFamily="18" charset="0"/>
                        </a:rPr>
                        <a:t>Τρ</a:t>
                      </a:r>
                      <a:r>
                        <a:rPr lang="en-US" sz="1600" b="1" i="0" u="none" strike="noStrike" dirty="0">
                          <a:solidFill>
                            <a:srgbClr val="000000"/>
                          </a:solidFill>
                          <a:effectLst/>
                          <a:highlight>
                            <a:srgbClr val="FFFF00"/>
                          </a:highlight>
                          <a:latin typeface="Times New Roman" panose="02020603050405020304" pitchFamily="18" charset="0"/>
                        </a:rPr>
                        <a:t> +A0</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l-GR"/>
                    </a:p>
                  </a:txBody>
                  <a:tcPr/>
                </a:tc>
                <a:tc gridSpan="3">
                  <a:txBody>
                    <a:bodyPr/>
                    <a:lstStyle/>
                    <a:p>
                      <a:pPr algn="ctr" fontAlgn="ctr"/>
                      <a:r>
                        <a:rPr lang="el-GR" sz="1600" b="1" i="0" u="none" strike="noStrike" dirty="0">
                          <a:solidFill>
                            <a:srgbClr val="000000"/>
                          </a:solidFill>
                          <a:effectLst/>
                          <a:highlight>
                            <a:srgbClr val="FABF8F"/>
                          </a:highlight>
                          <a:latin typeface="Times New Roman" panose="02020603050405020304" pitchFamily="18" charset="0"/>
                        </a:rPr>
                        <a:t>Τρ</a:t>
                      </a:r>
                      <a:r>
                        <a:rPr lang="en-US" sz="1600" b="1" i="0" u="none" strike="noStrike" dirty="0">
                          <a:solidFill>
                            <a:srgbClr val="000000"/>
                          </a:solidFill>
                          <a:effectLst/>
                          <a:highlight>
                            <a:srgbClr val="FABF8F"/>
                          </a:highlight>
                          <a:latin typeface="Times New Roman" panose="02020603050405020304" pitchFamily="18" charset="0"/>
                        </a:rPr>
                        <a:t> + A0 + A1</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l-GR"/>
                    </a:p>
                  </a:txBody>
                  <a:tcPr/>
                </a:tc>
                <a:tc hMerge="1">
                  <a:txBody>
                    <a:bodyPr/>
                    <a:lstStyle/>
                    <a:p>
                      <a:endParaRPr lang="el-GR"/>
                    </a:p>
                  </a:txBody>
                  <a:tcPr/>
                </a:tc>
                <a:tc gridSpan="5">
                  <a:txBody>
                    <a:bodyPr/>
                    <a:lstStyle/>
                    <a:p>
                      <a:pPr algn="ctr" fontAlgn="ctr"/>
                      <a:r>
                        <a:rPr lang="el-GR" sz="1600" b="1" i="0" u="none" strike="noStrike" dirty="0">
                          <a:solidFill>
                            <a:srgbClr val="000000"/>
                          </a:solidFill>
                          <a:effectLst/>
                          <a:highlight>
                            <a:srgbClr val="D9D9D9"/>
                          </a:highlight>
                          <a:latin typeface="Times New Roman" panose="02020603050405020304" pitchFamily="18" charset="0"/>
                        </a:rPr>
                        <a:t>Τρ</a:t>
                      </a:r>
                      <a:r>
                        <a:rPr lang="en-US" sz="1600" b="1" i="0" u="none" strike="noStrike" dirty="0">
                          <a:solidFill>
                            <a:srgbClr val="000000"/>
                          </a:solidFill>
                          <a:effectLst/>
                          <a:highlight>
                            <a:srgbClr val="D9D9D9"/>
                          </a:highlight>
                          <a:latin typeface="Times New Roman" panose="02020603050405020304" pitchFamily="18" charset="0"/>
                        </a:rPr>
                        <a:t> + A1</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883594793"/>
                  </a:ext>
                </a:extLst>
              </a:tr>
              <a:tr h="652364">
                <a:tc>
                  <a:txBody>
                    <a:bodyPr/>
                    <a:lstStyle/>
                    <a:p>
                      <a:pPr algn="ctr" fontAlgn="ctr"/>
                      <a:r>
                        <a:rPr lang="en-US" sz="1600" b="1" i="0" u="none" strike="noStrike" dirty="0">
                          <a:solidFill>
                            <a:srgbClr val="000000"/>
                          </a:solidFill>
                          <a:effectLst/>
                          <a:latin typeface="Times New Roman" panose="02020603050405020304" pitchFamily="18" charset="0"/>
                        </a:rPr>
                        <a:t>Copepods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a:solidFill>
                            <a:srgbClr val="000000"/>
                          </a:solidFill>
                          <a:effectLst/>
                          <a:latin typeface="Times New Roman" panose="02020603050405020304" pitchFamily="18"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l-GR" sz="1600" b="1" i="0" u="none" strike="noStrike">
                          <a:solidFill>
                            <a:srgbClr val="000000"/>
                          </a:solidFill>
                          <a:effectLst/>
                          <a:latin typeface="Times New Roman" panose="02020603050405020304" pitchFamily="18"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13">
                  <a:txBody>
                    <a:bodyPr/>
                    <a:lstStyle/>
                    <a:p>
                      <a:pPr algn="ctr" fontAlgn="ctr"/>
                      <a:r>
                        <a:rPr lang="el-GR" sz="1600" b="1" i="0" u="none" strike="noStrike" dirty="0">
                          <a:solidFill>
                            <a:srgbClr val="000000"/>
                          </a:solidFill>
                          <a:effectLst/>
                          <a:highlight>
                            <a:srgbClr val="00B0F0"/>
                          </a:highlight>
                          <a:latin typeface="Times New Roman" panose="02020603050405020304" pitchFamily="18" charset="0"/>
                        </a:rPr>
                        <a:t>Τρ</a:t>
                      </a:r>
                      <a:r>
                        <a:rPr lang="en-US" sz="1600" b="1" i="0" u="none" strike="noStrike" dirty="0">
                          <a:solidFill>
                            <a:srgbClr val="000000"/>
                          </a:solidFill>
                          <a:effectLst/>
                          <a:highlight>
                            <a:srgbClr val="00B0F0"/>
                          </a:highlight>
                          <a:latin typeface="Times New Roman" panose="02020603050405020304" pitchFamily="18" charset="0"/>
                        </a:rPr>
                        <a:t> + </a:t>
                      </a:r>
                      <a:r>
                        <a:rPr lang="el-GR" sz="1600" b="1" i="0" u="none" strike="noStrike" dirty="0" err="1">
                          <a:solidFill>
                            <a:srgbClr val="000000"/>
                          </a:solidFill>
                          <a:effectLst/>
                          <a:highlight>
                            <a:srgbClr val="00B0F0"/>
                          </a:highlight>
                          <a:latin typeface="Times New Roman" panose="02020603050405020304" pitchFamily="18" charset="0"/>
                        </a:rPr>
                        <a:t>Κωπ</a:t>
                      </a:r>
                      <a:endParaRPr lang="en-US" sz="1600" b="1" i="0" u="none" strike="noStrike" dirty="0">
                        <a:solidFill>
                          <a:srgbClr val="000000"/>
                        </a:solidFill>
                        <a:effectLst/>
                        <a:highlight>
                          <a:srgbClr val="00B0F0"/>
                        </a:highlight>
                        <a:latin typeface="Times New Roman" panose="02020603050405020304" pitchFamily="18"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fontAlgn="ctr"/>
                      <a:r>
                        <a:rPr lang="el-GR" sz="1600" b="1" i="0" u="none" strike="noStrike" dirty="0" err="1">
                          <a:solidFill>
                            <a:srgbClr val="000000"/>
                          </a:solidFill>
                          <a:effectLst/>
                          <a:highlight>
                            <a:srgbClr val="FF66FF"/>
                          </a:highlight>
                          <a:latin typeface="Times New Roman" panose="02020603050405020304" pitchFamily="18" charset="0"/>
                        </a:rPr>
                        <a:t>Κωπ</a:t>
                      </a:r>
                      <a:r>
                        <a:rPr lang="en-US" sz="1600" b="1" i="0" u="none" strike="noStrike" dirty="0">
                          <a:solidFill>
                            <a:srgbClr val="000000"/>
                          </a:solidFill>
                          <a:effectLst/>
                          <a:highlight>
                            <a:srgbClr val="FF66FF"/>
                          </a:highlight>
                          <a:latin typeface="Times New Roman" panose="02020603050405020304" pitchFamily="18" charset="0"/>
                        </a:rPr>
                        <a:t> + </a:t>
                      </a:r>
                      <a:r>
                        <a:rPr lang="el-GR" sz="1600" b="1" i="0" u="none" strike="noStrike" dirty="0">
                          <a:solidFill>
                            <a:srgbClr val="000000"/>
                          </a:solidFill>
                          <a:effectLst/>
                          <a:highlight>
                            <a:srgbClr val="FF66FF"/>
                          </a:highlight>
                          <a:latin typeface="Times New Roman" panose="02020603050405020304" pitchFamily="18" charset="0"/>
                        </a:rPr>
                        <a:t>Τρ</a:t>
                      </a:r>
                      <a:r>
                        <a:rPr lang="en-US" sz="1600" b="1" i="0" u="none" strike="noStrike" dirty="0">
                          <a:solidFill>
                            <a:srgbClr val="000000"/>
                          </a:solidFill>
                          <a:effectLst/>
                          <a:highlight>
                            <a:srgbClr val="FF66FF"/>
                          </a:highlight>
                          <a:latin typeface="Times New Roman" panose="02020603050405020304" pitchFamily="18" charset="0"/>
                        </a:rPr>
                        <a:t> + A0</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FF"/>
                    </a:solidFill>
                  </a:tcPr>
                </a:tc>
                <a:tc hMerge="1">
                  <a:txBody>
                    <a:bodyPr/>
                    <a:lstStyle/>
                    <a:p>
                      <a:endParaRPr lang="el-GR"/>
                    </a:p>
                  </a:txBody>
                  <a:tcPr/>
                </a:tc>
                <a:tc gridSpan="3">
                  <a:txBody>
                    <a:bodyPr/>
                    <a:lstStyle/>
                    <a:p>
                      <a:pPr algn="ctr" fontAlgn="ctr"/>
                      <a:r>
                        <a:rPr lang="el-GR" sz="1600" b="1" i="0" u="none" strike="noStrike" dirty="0">
                          <a:solidFill>
                            <a:srgbClr val="000000"/>
                          </a:solidFill>
                          <a:effectLst/>
                          <a:highlight>
                            <a:srgbClr val="FABF8F"/>
                          </a:highlight>
                          <a:latin typeface="Times New Roman" panose="02020603050405020304" pitchFamily="18" charset="0"/>
                        </a:rPr>
                        <a:t>Τρ</a:t>
                      </a:r>
                      <a:r>
                        <a:rPr lang="en-US" sz="1600" b="1" i="0" u="none" strike="noStrike" dirty="0">
                          <a:solidFill>
                            <a:srgbClr val="000000"/>
                          </a:solidFill>
                          <a:effectLst/>
                          <a:highlight>
                            <a:srgbClr val="FABF8F"/>
                          </a:highlight>
                          <a:latin typeface="Times New Roman" panose="02020603050405020304" pitchFamily="18" charset="0"/>
                        </a:rPr>
                        <a:t> + A0 + A1</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hMerge="1">
                  <a:txBody>
                    <a:bodyPr/>
                    <a:lstStyle/>
                    <a:p>
                      <a:endParaRPr lang="el-GR"/>
                    </a:p>
                  </a:txBody>
                  <a:tcPr/>
                </a:tc>
                <a:tc hMerge="1">
                  <a:txBody>
                    <a:bodyPr/>
                    <a:lstStyle/>
                    <a:p>
                      <a:endParaRPr lang="el-GR"/>
                    </a:p>
                  </a:txBody>
                  <a:tcPr/>
                </a:tc>
                <a:tc gridSpan="5">
                  <a:txBody>
                    <a:bodyPr/>
                    <a:lstStyle/>
                    <a:p>
                      <a:pPr algn="ctr" fontAlgn="ctr"/>
                      <a:r>
                        <a:rPr lang="el-GR" sz="1600" b="1" i="0" u="none" strike="noStrike" dirty="0">
                          <a:solidFill>
                            <a:srgbClr val="000000"/>
                          </a:solidFill>
                          <a:effectLst/>
                          <a:highlight>
                            <a:srgbClr val="D9D9D9"/>
                          </a:highlight>
                          <a:latin typeface="Times New Roman" panose="02020603050405020304" pitchFamily="18" charset="0"/>
                        </a:rPr>
                        <a:t>Τρ</a:t>
                      </a:r>
                      <a:r>
                        <a:rPr lang="en-US" sz="1600" b="1" i="0" u="none" strike="noStrike" dirty="0">
                          <a:solidFill>
                            <a:srgbClr val="000000"/>
                          </a:solidFill>
                          <a:effectLst/>
                          <a:highlight>
                            <a:srgbClr val="D9D9D9"/>
                          </a:highlight>
                          <a:latin typeface="Times New Roman" panose="02020603050405020304" pitchFamily="18" charset="0"/>
                        </a:rPr>
                        <a:t> + A1</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2211238650"/>
                  </a:ext>
                </a:extLst>
              </a:tr>
            </a:tbl>
          </a:graphicData>
        </a:graphic>
      </p:graphicFrame>
      <p:sp>
        <p:nvSpPr>
          <p:cNvPr id="2" name="TextBox 1">
            <a:extLst>
              <a:ext uri="{FF2B5EF4-FFF2-40B4-BE49-F238E27FC236}">
                <a16:creationId xmlns:a16="http://schemas.microsoft.com/office/drawing/2014/main" id="{F843CCFD-94F2-B9F4-D45D-4EBBB9154936}"/>
              </a:ext>
            </a:extLst>
          </p:cNvPr>
          <p:cNvSpPr txBox="1"/>
          <p:nvPr/>
        </p:nvSpPr>
        <p:spPr>
          <a:xfrm>
            <a:off x="0" y="0"/>
            <a:ext cx="2934714" cy="523220"/>
          </a:xfrm>
          <a:prstGeom prst="rect">
            <a:avLst/>
          </a:prstGeom>
          <a:noFill/>
        </p:spPr>
        <p:txBody>
          <a:bodyPr wrap="none" rtlCol="0">
            <a:spAutoFit/>
          </a:bodyPr>
          <a:lstStyle/>
          <a:p>
            <a:r>
              <a:rPr lang="el-GR" sz="2800" b="1" dirty="0">
                <a:solidFill>
                  <a:srgbClr val="C00000"/>
                </a:solidFill>
                <a:latin typeface="Times New Roman" panose="02020603050405020304" pitchFamily="18" charset="0"/>
                <a:cs typeface="Times New Roman" panose="02020603050405020304" pitchFamily="18" charset="0"/>
              </a:rPr>
              <a:t>Υλικά &amp; Μέθοδοι</a:t>
            </a:r>
          </a:p>
        </p:txBody>
      </p:sp>
      <p:pic>
        <p:nvPicPr>
          <p:cNvPr id="4" name="Εικόνα 3" descr="Εικόνα που περιέχει λογότυπο&#10;&#10;Περιγραφή που δημιουργήθηκε αυτόματα">
            <a:extLst>
              <a:ext uri="{FF2B5EF4-FFF2-40B4-BE49-F238E27FC236}">
                <a16:creationId xmlns:a16="http://schemas.microsoft.com/office/drawing/2014/main" id="{DE2F4026-EB68-185C-6D23-C64991C3A3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178" r="17417"/>
          <a:stretch/>
        </p:blipFill>
        <p:spPr>
          <a:xfrm>
            <a:off x="0" y="1285876"/>
            <a:ext cx="2895600" cy="1753699"/>
          </a:xfrm>
          <a:prstGeom prst="rect">
            <a:avLst/>
          </a:prstGeom>
        </p:spPr>
      </p:pic>
      <p:sp>
        <p:nvSpPr>
          <p:cNvPr id="5" name="TextBox 4">
            <a:extLst>
              <a:ext uri="{FF2B5EF4-FFF2-40B4-BE49-F238E27FC236}">
                <a16:creationId xmlns:a16="http://schemas.microsoft.com/office/drawing/2014/main" id="{92D5CDDC-150C-4002-BB10-8B331772F0C4}"/>
              </a:ext>
            </a:extLst>
          </p:cNvPr>
          <p:cNvSpPr txBox="1"/>
          <p:nvPr/>
        </p:nvSpPr>
        <p:spPr>
          <a:xfrm>
            <a:off x="9494359" y="2893696"/>
            <a:ext cx="1671804"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Δειγματοληψίες</a:t>
            </a:r>
          </a:p>
        </p:txBody>
      </p:sp>
      <p:pic>
        <p:nvPicPr>
          <p:cNvPr id="8" name="Εικόνα 7" descr="Εικόνα που περιέχει επιτραπέζια σκεύη, κεραμικό, μπλε&#10;&#10;Περιγραφή που δημιουργήθηκε αυτόματα">
            <a:extLst>
              <a:ext uri="{FF2B5EF4-FFF2-40B4-BE49-F238E27FC236}">
                <a16:creationId xmlns:a16="http://schemas.microsoft.com/office/drawing/2014/main" id="{A152C165-FA96-F1DA-76B6-DEBE48C42F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66" t="22476" r="9907" b="15032"/>
          <a:stretch/>
        </p:blipFill>
        <p:spPr>
          <a:xfrm>
            <a:off x="3082238" y="872373"/>
            <a:ext cx="1429609" cy="1195674"/>
          </a:xfrm>
          <a:prstGeom prst="rect">
            <a:avLst/>
          </a:prstGeom>
        </p:spPr>
      </p:pic>
      <p:pic>
        <p:nvPicPr>
          <p:cNvPr id="9" name="Εικόνα 8" descr="Εικόνα που περιέχει επιτραπέζια σκεύη, κεραμικό, μπλε&#10;&#10;Περιγραφή που δημιουργήθηκε αυτόματα">
            <a:extLst>
              <a:ext uri="{FF2B5EF4-FFF2-40B4-BE49-F238E27FC236}">
                <a16:creationId xmlns:a16="http://schemas.microsoft.com/office/drawing/2014/main" id="{1456197A-13D4-D3D7-B1F0-4375EF7035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66" t="22476" r="9907" b="15032"/>
          <a:stretch/>
        </p:blipFill>
        <p:spPr>
          <a:xfrm>
            <a:off x="4476212" y="872373"/>
            <a:ext cx="1429609" cy="1195674"/>
          </a:xfrm>
          <a:prstGeom prst="rect">
            <a:avLst/>
          </a:prstGeom>
        </p:spPr>
      </p:pic>
      <p:pic>
        <p:nvPicPr>
          <p:cNvPr id="11" name="Εικόνα 10" descr="Εικόνα που περιέχει επιτραπέζια σκεύη, κεραμικό, μπλε&#10;&#10;Περιγραφή που δημιουργήθηκε αυτόματα">
            <a:extLst>
              <a:ext uri="{FF2B5EF4-FFF2-40B4-BE49-F238E27FC236}">
                <a16:creationId xmlns:a16="http://schemas.microsoft.com/office/drawing/2014/main" id="{3B34D584-3CDE-320F-BD7F-E01A9841B4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66" t="22476" r="9907" b="15032"/>
          <a:stretch/>
        </p:blipFill>
        <p:spPr>
          <a:xfrm>
            <a:off x="4476212" y="2193640"/>
            <a:ext cx="1429609" cy="1195674"/>
          </a:xfrm>
          <a:prstGeom prst="rect">
            <a:avLst/>
          </a:prstGeom>
        </p:spPr>
      </p:pic>
      <p:pic>
        <p:nvPicPr>
          <p:cNvPr id="12" name="Εικόνα 11" descr="Εικόνα που περιέχει επιτραπέζια σκεύη, κεραμικό, μπλε&#10;&#10;Περιγραφή που δημιουργήθηκε αυτόματα">
            <a:extLst>
              <a:ext uri="{FF2B5EF4-FFF2-40B4-BE49-F238E27FC236}">
                <a16:creationId xmlns:a16="http://schemas.microsoft.com/office/drawing/2014/main" id="{22990A8A-8124-6BC1-1140-6755FEBD79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66" t="22476" r="9907" b="15032"/>
          <a:stretch/>
        </p:blipFill>
        <p:spPr>
          <a:xfrm>
            <a:off x="3082238" y="2193640"/>
            <a:ext cx="1429609" cy="1195674"/>
          </a:xfrm>
          <a:prstGeom prst="rect">
            <a:avLst/>
          </a:prstGeom>
        </p:spPr>
      </p:pic>
      <p:sp>
        <p:nvSpPr>
          <p:cNvPr id="13" name="TextBox 12">
            <a:extLst>
              <a:ext uri="{FF2B5EF4-FFF2-40B4-BE49-F238E27FC236}">
                <a16:creationId xmlns:a16="http://schemas.microsoft.com/office/drawing/2014/main" id="{42AF7390-D51B-A726-E0AB-53228FD4DFBE}"/>
              </a:ext>
            </a:extLst>
          </p:cNvPr>
          <p:cNvSpPr txBox="1"/>
          <p:nvPr/>
        </p:nvSpPr>
        <p:spPr>
          <a:xfrm>
            <a:off x="7364572" y="1285544"/>
            <a:ext cx="1695336" cy="369332"/>
          </a:xfrm>
          <a:prstGeom prst="rect">
            <a:avLst/>
          </a:prstGeom>
          <a:noFill/>
        </p:spPr>
        <p:txBody>
          <a:bodyPr wrap="none" rtlCol="0">
            <a:spAutoFit/>
          </a:bodyPr>
          <a:lstStyle/>
          <a:p>
            <a:r>
              <a:rPr lang="el-GR" b="1" dirty="0">
                <a:latin typeface="Times New Roman" panose="02020603050405020304" pitchFamily="18" charset="0"/>
                <a:cs typeface="Times New Roman" panose="02020603050405020304" pitchFamily="18" charset="0"/>
              </a:rPr>
              <a:t>Ομάδα </a:t>
            </a:r>
            <a:r>
              <a:rPr lang="en-US" b="1" dirty="0">
                <a:latin typeface="Times New Roman" panose="02020603050405020304" pitchFamily="18" charset="0"/>
                <a:cs typeface="Times New Roman" panose="02020603050405020304" pitchFamily="18" charset="0"/>
              </a:rPr>
              <a:t>Control</a:t>
            </a:r>
            <a:endParaRPr lang="el-GR"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B527F8B-7C20-FF4F-3A86-FA063C7D01CB}"/>
              </a:ext>
            </a:extLst>
          </p:cNvPr>
          <p:cNvSpPr txBox="1"/>
          <p:nvPr/>
        </p:nvSpPr>
        <p:spPr>
          <a:xfrm>
            <a:off x="7364574" y="2606811"/>
            <a:ext cx="1904689" cy="369332"/>
          </a:xfrm>
          <a:prstGeom prst="rect">
            <a:avLst/>
          </a:prstGeom>
          <a:noFill/>
        </p:spPr>
        <p:txBody>
          <a:bodyPr wrap="none" rtlCol="0">
            <a:spAutoFit/>
          </a:bodyPr>
          <a:lstStyle/>
          <a:p>
            <a:r>
              <a:rPr lang="el-GR" b="1" dirty="0">
                <a:latin typeface="Times New Roman" panose="02020603050405020304" pitchFamily="18" charset="0"/>
                <a:cs typeface="Times New Roman" panose="02020603050405020304" pitchFamily="18" charset="0"/>
              </a:rPr>
              <a:t>Ομάδα </a:t>
            </a:r>
            <a:r>
              <a:rPr lang="en-US" b="1" dirty="0">
                <a:latin typeface="Times New Roman" panose="02020603050405020304" pitchFamily="18" charset="0"/>
                <a:cs typeface="Times New Roman" panose="02020603050405020304" pitchFamily="18" charset="0"/>
              </a:rPr>
              <a:t>Copepods</a:t>
            </a:r>
            <a:endParaRPr lang="el-GR" b="1"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6A92A64-243C-180B-1E91-64303E7BEBA2}"/>
              </a:ext>
            </a:extLst>
          </p:cNvPr>
          <p:cNvSpPr txBox="1"/>
          <p:nvPr/>
        </p:nvSpPr>
        <p:spPr>
          <a:xfrm>
            <a:off x="147046" y="3050471"/>
            <a:ext cx="262123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100</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 100 </a:t>
            </a:r>
            <a:r>
              <a:rPr lang="el-GR" dirty="0" err="1">
                <a:latin typeface="Times New Roman" panose="02020603050405020304" pitchFamily="18" charset="0"/>
                <a:cs typeface="Times New Roman" panose="02020603050405020304" pitchFamily="18" charset="0"/>
              </a:rPr>
              <a:t>ιχθυονύμφες</a:t>
            </a:r>
            <a:r>
              <a:rPr lang="en-US" dirty="0">
                <a:latin typeface="Times New Roman" panose="02020603050405020304" pitchFamily="18" charset="0"/>
                <a:cs typeface="Times New Roman" panose="02020603050405020304" pitchFamily="18" charset="0"/>
              </a:rPr>
              <a:t>/L</a:t>
            </a:r>
            <a:endParaRPr lang="el-GR" dirty="0">
              <a:latin typeface="Times New Roman" panose="02020603050405020304" pitchFamily="18" charset="0"/>
              <a:cs typeface="Times New Roman" panose="02020603050405020304" pitchFamily="18" charset="0"/>
            </a:endParaRPr>
          </a:p>
        </p:txBody>
      </p:sp>
      <p:pic>
        <p:nvPicPr>
          <p:cNvPr id="16" name="Εικόνα 15" descr="Εικόνα που περιέχει επιτραπέζια σκεύη, κεραμικό, μπλε&#10;&#10;Περιγραφή που δημιουργήθηκε αυτόματα">
            <a:extLst>
              <a:ext uri="{FF2B5EF4-FFF2-40B4-BE49-F238E27FC236}">
                <a16:creationId xmlns:a16="http://schemas.microsoft.com/office/drawing/2014/main" id="{BA550C21-EEA4-E009-0011-4809721B7A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66" t="22476" r="9907" b="15032"/>
          <a:stretch/>
        </p:blipFill>
        <p:spPr>
          <a:xfrm>
            <a:off x="5870186" y="872373"/>
            <a:ext cx="1429609" cy="1195674"/>
          </a:xfrm>
          <a:prstGeom prst="rect">
            <a:avLst/>
          </a:prstGeom>
        </p:spPr>
      </p:pic>
      <p:pic>
        <p:nvPicPr>
          <p:cNvPr id="17" name="Εικόνα 16" descr="Εικόνα που περιέχει επιτραπέζια σκεύη, κεραμικό, μπλε&#10;&#10;Περιγραφή που δημιουργήθηκε αυτόματα">
            <a:extLst>
              <a:ext uri="{FF2B5EF4-FFF2-40B4-BE49-F238E27FC236}">
                <a16:creationId xmlns:a16="http://schemas.microsoft.com/office/drawing/2014/main" id="{C8000931-CBD4-5715-11D1-97F2EA729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866" t="22476" r="9907" b="15032"/>
          <a:stretch/>
        </p:blipFill>
        <p:spPr>
          <a:xfrm>
            <a:off x="5870185" y="2193640"/>
            <a:ext cx="1429609" cy="1195674"/>
          </a:xfrm>
          <a:prstGeom prst="rect">
            <a:avLst/>
          </a:prstGeom>
        </p:spPr>
      </p:pic>
      <p:sp>
        <p:nvSpPr>
          <p:cNvPr id="18" name="TextBox 17">
            <a:extLst>
              <a:ext uri="{FF2B5EF4-FFF2-40B4-BE49-F238E27FC236}">
                <a16:creationId xmlns:a16="http://schemas.microsoft.com/office/drawing/2014/main" id="{C76A9CAB-E455-AC82-4DE4-EAFF0CE9DD9A}"/>
              </a:ext>
            </a:extLst>
          </p:cNvPr>
          <p:cNvSpPr txBox="1"/>
          <p:nvPr/>
        </p:nvSpPr>
        <p:spPr>
          <a:xfrm>
            <a:off x="8993998" y="3387204"/>
            <a:ext cx="2805576" cy="369332"/>
          </a:xfrm>
          <a:prstGeom prst="rect">
            <a:avLst/>
          </a:prstGeom>
          <a:noFill/>
        </p:spPr>
        <p:txBody>
          <a:bodyPr wrap="none" rtlCol="0">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Οντογένεση</a:t>
            </a:r>
            <a:r>
              <a:rPr lang="en-US"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10 </a:t>
            </a:r>
            <a:r>
              <a:rPr lang="el-GR" dirty="0">
                <a:latin typeface="Times New Roman" panose="02020603050405020304" pitchFamily="18" charset="0"/>
                <a:cs typeface="Times New Roman" panose="02020603050405020304" pitchFamily="18" charset="0"/>
              </a:rPr>
              <a:t>ψ</a:t>
            </a:r>
            <a:r>
              <a:rPr lang="en-US"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δεξ</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45AFF91-F318-22FD-35EC-E1929DC1C78F}"/>
              </a:ext>
            </a:extLst>
          </p:cNvPr>
          <p:cNvSpPr txBox="1"/>
          <p:nvPr/>
        </p:nvSpPr>
        <p:spPr>
          <a:xfrm>
            <a:off x="8994000" y="3899258"/>
            <a:ext cx="3276859" cy="369332"/>
          </a:xfrm>
          <a:prstGeom prst="rect">
            <a:avLst/>
          </a:prstGeom>
          <a:noFill/>
        </p:spPr>
        <p:txBody>
          <a:bodyPr wrap="none" rtlCol="0">
            <a:spAutoFit/>
          </a:bodyPr>
          <a:lstStyle/>
          <a:p>
            <a:pPr marL="285750" indent="-285750">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Παραμορφώσεις </a:t>
            </a:r>
            <a:r>
              <a:rPr lang="en-US" dirty="0">
                <a:latin typeface="Times New Roman" panose="02020603050405020304" pitchFamily="18" charset="0"/>
                <a:cs typeface="Times New Roman" panose="02020603050405020304" pitchFamily="18" charset="0"/>
              </a:rPr>
              <a:t> </a:t>
            </a:r>
            <a:r>
              <a:rPr lang="en-US" b="1" dirty="0">
                <a:solidFill>
                  <a:schemeClr val="accent6">
                    <a:lumMod val="75000"/>
                  </a:schemeClr>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50 </a:t>
            </a:r>
            <a:r>
              <a:rPr lang="el-GR" dirty="0">
                <a:latin typeface="Times New Roman" panose="02020603050405020304" pitchFamily="18" charset="0"/>
                <a:cs typeface="Times New Roman" panose="02020603050405020304" pitchFamily="18" charset="0"/>
              </a:rPr>
              <a:t>ψ</a:t>
            </a:r>
            <a:r>
              <a:rPr lang="en-US"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δεξ</a:t>
            </a:r>
            <a:r>
              <a:rPr lang="el-G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8" name="Βέλος: Κάτω 27">
            <a:extLst>
              <a:ext uri="{FF2B5EF4-FFF2-40B4-BE49-F238E27FC236}">
                <a16:creationId xmlns:a16="http://schemas.microsoft.com/office/drawing/2014/main" id="{4AA96DF7-40E0-1D82-E50C-17D261969B2D}"/>
              </a:ext>
            </a:extLst>
          </p:cNvPr>
          <p:cNvSpPr/>
          <p:nvPr/>
        </p:nvSpPr>
        <p:spPr>
          <a:xfrm>
            <a:off x="2662542" y="4792371"/>
            <a:ext cx="127795" cy="34217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Βέλος: Κάτω 28">
            <a:extLst>
              <a:ext uri="{FF2B5EF4-FFF2-40B4-BE49-F238E27FC236}">
                <a16:creationId xmlns:a16="http://schemas.microsoft.com/office/drawing/2014/main" id="{BF2497E7-3D3D-2496-6517-4F9D78091F9E}"/>
              </a:ext>
            </a:extLst>
          </p:cNvPr>
          <p:cNvSpPr/>
          <p:nvPr/>
        </p:nvSpPr>
        <p:spPr>
          <a:xfrm>
            <a:off x="4344377" y="4792371"/>
            <a:ext cx="127795" cy="34217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Βέλος: Κάτω 29">
            <a:extLst>
              <a:ext uri="{FF2B5EF4-FFF2-40B4-BE49-F238E27FC236}">
                <a16:creationId xmlns:a16="http://schemas.microsoft.com/office/drawing/2014/main" id="{A07BC39C-6B3D-90AF-F101-AD44F389D88F}"/>
              </a:ext>
            </a:extLst>
          </p:cNvPr>
          <p:cNvSpPr/>
          <p:nvPr/>
        </p:nvSpPr>
        <p:spPr>
          <a:xfrm>
            <a:off x="6049425" y="4792371"/>
            <a:ext cx="127795" cy="34217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Βέλος: Κάτω 30">
            <a:extLst>
              <a:ext uri="{FF2B5EF4-FFF2-40B4-BE49-F238E27FC236}">
                <a16:creationId xmlns:a16="http://schemas.microsoft.com/office/drawing/2014/main" id="{AA1CBF1D-B324-1C35-1F77-2BD7BD603765}"/>
              </a:ext>
            </a:extLst>
          </p:cNvPr>
          <p:cNvSpPr/>
          <p:nvPr/>
        </p:nvSpPr>
        <p:spPr>
          <a:xfrm>
            <a:off x="7771119" y="4792371"/>
            <a:ext cx="127795" cy="34217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Βέλος: Κάτω 31">
            <a:extLst>
              <a:ext uri="{FF2B5EF4-FFF2-40B4-BE49-F238E27FC236}">
                <a16:creationId xmlns:a16="http://schemas.microsoft.com/office/drawing/2014/main" id="{4BE2D466-9E25-6886-7EC9-5B55F7D766E4}"/>
              </a:ext>
            </a:extLst>
          </p:cNvPr>
          <p:cNvSpPr/>
          <p:nvPr/>
        </p:nvSpPr>
        <p:spPr>
          <a:xfrm>
            <a:off x="9508432" y="4792371"/>
            <a:ext cx="127795" cy="34217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Βέλος: Κάτω 32">
            <a:extLst>
              <a:ext uri="{FF2B5EF4-FFF2-40B4-BE49-F238E27FC236}">
                <a16:creationId xmlns:a16="http://schemas.microsoft.com/office/drawing/2014/main" id="{5E48643D-260B-6F18-2673-04927CE527E0}"/>
              </a:ext>
            </a:extLst>
          </p:cNvPr>
          <p:cNvSpPr/>
          <p:nvPr/>
        </p:nvSpPr>
        <p:spPr>
          <a:xfrm>
            <a:off x="10551180" y="4792371"/>
            <a:ext cx="127795" cy="342173"/>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Ορθογώνιο 33">
            <a:extLst>
              <a:ext uri="{FF2B5EF4-FFF2-40B4-BE49-F238E27FC236}">
                <a16:creationId xmlns:a16="http://schemas.microsoft.com/office/drawing/2014/main" id="{496DCDE7-3A10-7F43-8B7D-BAF36002533A}"/>
              </a:ext>
            </a:extLst>
          </p:cNvPr>
          <p:cNvSpPr/>
          <p:nvPr/>
        </p:nvSpPr>
        <p:spPr>
          <a:xfrm>
            <a:off x="10804394" y="5229273"/>
            <a:ext cx="312400" cy="260121"/>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Βέλος: Κάτω 34">
            <a:extLst>
              <a:ext uri="{FF2B5EF4-FFF2-40B4-BE49-F238E27FC236}">
                <a16:creationId xmlns:a16="http://schemas.microsoft.com/office/drawing/2014/main" id="{1F1D4868-13CD-3F58-8731-75A9B68D8655}"/>
              </a:ext>
            </a:extLst>
          </p:cNvPr>
          <p:cNvSpPr/>
          <p:nvPr/>
        </p:nvSpPr>
        <p:spPr>
          <a:xfrm>
            <a:off x="10896698" y="4719393"/>
            <a:ext cx="127795" cy="342173"/>
          </a:xfrm>
          <a:prstGeom prst="downArrow">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53A08D80-414E-5701-53B5-F766C6A7835A}"/>
              </a:ext>
            </a:extLst>
          </p:cNvPr>
          <p:cNvSpPr txBox="1"/>
          <p:nvPr/>
        </p:nvSpPr>
        <p:spPr>
          <a:xfrm>
            <a:off x="7364574" y="171115"/>
            <a:ext cx="1975845" cy="369332"/>
          </a:xfrm>
          <a:prstGeom prst="rect">
            <a:avLst/>
          </a:prstGeom>
          <a:noFill/>
        </p:spPr>
        <p:txBody>
          <a:bodyPr wrap="square">
            <a:spAutoFit/>
          </a:bodyPr>
          <a:lstStyle/>
          <a:p>
            <a:r>
              <a:rPr lang="el-GR" dirty="0">
                <a:solidFill>
                  <a:srgbClr val="000000"/>
                </a:solidFill>
                <a:latin typeface="Times New Roman" panose="02020603050405020304" pitchFamily="18" charset="0"/>
                <a:ea typeface="Calibri" panose="020F0502020204030204" pitchFamily="34" charset="0"/>
              </a:rPr>
              <a:t>3 </a:t>
            </a:r>
            <a:r>
              <a:rPr lang="el-GR" dirty="0" err="1">
                <a:solidFill>
                  <a:srgbClr val="000000"/>
                </a:solidFill>
                <a:latin typeface="Times New Roman" panose="02020603050405020304" pitchFamily="18" charset="0"/>
              </a:rPr>
              <a:t>ταϊσματα</a:t>
            </a:r>
            <a:r>
              <a:rPr lang="en-US" dirty="0">
                <a:solidFill>
                  <a:srgbClr val="000000"/>
                </a:solidFill>
                <a:latin typeface="Times New Roman" panose="02020603050405020304" pitchFamily="18" charset="0"/>
                <a:ea typeface="Calibri" panose="020F0502020204030204" pitchFamily="34" charset="0"/>
              </a:rPr>
              <a:t>/</a:t>
            </a:r>
            <a:r>
              <a:rPr lang="el-GR" dirty="0">
                <a:solidFill>
                  <a:srgbClr val="000000"/>
                </a:solidFill>
                <a:latin typeface="Times New Roman" panose="02020603050405020304" pitchFamily="18" charset="0"/>
                <a:ea typeface="Calibri" panose="020F0502020204030204" pitchFamily="34" charset="0"/>
              </a:rPr>
              <a:t>ημέρα</a:t>
            </a:r>
            <a:endParaRPr lang="el-GR" dirty="0"/>
          </a:p>
        </p:txBody>
      </p:sp>
      <p:sp>
        <p:nvSpPr>
          <p:cNvPr id="20" name="TextBox 19">
            <a:extLst>
              <a:ext uri="{FF2B5EF4-FFF2-40B4-BE49-F238E27FC236}">
                <a16:creationId xmlns:a16="http://schemas.microsoft.com/office/drawing/2014/main" id="{9804120A-F931-7DAA-38AB-D8B106C90CB2}"/>
              </a:ext>
            </a:extLst>
          </p:cNvPr>
          <p:cNvSpPr txBox="1"/>
          <p:nvPr/>
        </p:nvSpPr>
        <p:spPr>
          <a:xfrm>
            <a:off x="10139882" y="13889"/>
            <a:ext cx="2089033" cy="1200329"/>
          </a:xfrm>
          <a:prstGeom prst="rect">
            <a:avLst/>
          </a:prstGeom>
          <a:noFill/>
        </p:spPr>
        <p:txBody>
          <a:bodyPr wrap="none" rtlCol="0">
            <a:spAutoFit/>
          </a:bodyPr>
          <a:lstStyle/>
          <a:p>
            <a:pPr algn="ctr"/>
            <a:r>
              <a:rPr lang="el-GR" dirty="0">
                <a:solidFill>
                  <a:srgbClr val="000000"/>
                </a:solidFill>
                <a:latin typeface="Times New Roman" panose="02020603050405020304" pitchFamily="18" charset="0"/>
                <a:ea typeface="Aptos" panose="020B0004020202020204" pitchFamily="34" charset="0"/>
              </a:rPr>
              <a:t>100 </a:t>
            </a:r>
            <a:r>
              <a:rPr lang="el-GR" dirty="0" err="1">
                <a:solidFill>
                  <a:srgbClr val="000000"/>
                </a:solidFill>
                <a:latin typeface="Times New Roman" panose="02020603050405020304" pitchFamily="18" charset="0"/>
                <a:ea typeface="Aptos" panose="020B0004020202020204" pitchFamily="34" charset="0"/>
              </a:rPr>
              <a:t>mL</a:t>
            </a:r>
            <a:r>
              <a:rPr lang="en-US" dirty="0">
                <a:solidFill>
                  <a:srgbClr val="000000"/>
                </a:solidFill>
                <a:latin typeface="Times New Roman" panose="02020603050405020304" pitchFamily="18" charset="0"/>
                <a:ea typeface="Aptos" panose="020B0004020202020204" pitchFamily="34" charset="0"/>
              </a:rPr>
              <a:t>/</a:t>
            </a:r>
            <a:r>
              <a:rPr lang="el-GR" dirty="0">
                <a:solidFill>
                  <a:srgbClr val="000000"/>
                </a:solidFill>
                <a:latin typeface="Times New Roman" panose="02020603050405020304" pitchFamily="18" charset="0"/>
                <a:ea typeface="Aptos" panose="020B0004020202020204" pitchFamily="34" charset="0"/>
              </a:rPr>
              <a:t>ημέρα</a:t>
            </a:r>
            <a:endParaRPr lang="en-US" dirty="0">
              <a:solidFill>
                <a:srgbClr val="000000"/>
              </a:solidFill>
              <a:latin typeface="Times New Roman" panose="02020603050405020304" pitchFamily="18" charset="0"/>
              <a:ea typeface="Aptos" panose="020B0004020202020204" pitchFamily="34" charset="0"/>
            </a:endParaRPr>
          </a:p>
          <a:p>
            <a:r>
              <a:rPr lang="el-GR" i="1" dirty="0" err="1">
                <a:solidFill>
                  <a:srgbClr val="000000"/>
                </a:solidFill>
                <a:latin typeface="Times New Roman" panose="02020603050405020304" pitchFamily="18" charset="0"/>
                <a:ea typeface="Aptos" panose="020B0004020202020204" pitchFamily="34" charset="0"/>
              </a:rPr>
              <a:t>Tetraselmis</a:t>
            </a:r>
            <a:r>
              <a:rPr lang="el-GR" i="1" dirty="0">
                <a:solidFill>
                  <a:srgbClr val="000000"/>
                </a:solidFill>
                <a:latin typeface="Times New Roman" panose="02020603050405020304" pitchFamily="18" charset="0"/>
                <a:ea typeface="Aptos" panose="020B0004020202020204" pitchFamily="34" charset="0"/>
              </a:rPr>
              <a:t> </a:t>
            </a:r>
            <a:r>
              <a:rPr lang="el-GR" i="1" dirty="0" err="1">
                <a:solidFill>
                  <a:srgbClr val="000000"/>
                </a:solidFill>
                <a:latin typeface="Times New Roman" panose="02020603050405020304" pitchFamily="18" charset="0"/>
                <a:ea typeface="Aptos" panose="020B0004020202020204" pitchFamily="34" charset="0"/>
              </a:rPr>
              <a:t>suesica</a:t>
            </a:r>
            <a:r>
              <a:rPr lang="el-GR" dirty="0">
                <a:solidFill>
                  <a:srgbClr val="000000"/>
                </a:solidFill>
                <a:latin typeface="Times New Roman" panose="02020603050405020304" pitchFamily="18" charset="0"/>
                <a:ea typeface="Aptos" panose="020B0004020202020204" pitchFamily="34" charset="0"/>
              </a:rPr>
              <a:t> </a:t>
            </a:r>
            <a:endParaRPr lang="en-US" dirty="0">
              <a:solidFill>
                <a:srgbClr val="000000"/>
              </a:solidFill>
              <a:latin typeface="Times New Roman" panose="02020603050405020304" pitchFamily="18" charset="0"/>
              <a:ea typeface="Aptos" panose="020B0004020202020204" pitchFamily="34" charset="0"/>
            </a:endParaRPr>
          </a:p>
          <a:p>
            <a:r>
              <a:rPr lang="el-GR" i="1" dirty="0" err="1">
                <a:solidFill>
                  <a:srgbClr val="000000"/>
                </a:solidFill>
                <a:latin typeface="Times New Roman" panose="02020603050405020304" pitchFamily="18" charset="0"/>
                <a:ea typeface="Aptos" panose="020B0004020202020204" pitchFamily="34" charset="0"/>
              </a:rPr>
              <a:t>Isochrysis</a:t>
            </a:r>
            <a:r>
              <a:rPr lang="el-GR" i="1" dirty="0">
                <a:solidFill>
                  <a:srgbClr val="000000"/>
                </a:solidFill>
                <a:latin typeface="Times New Roman" panose="02020603050405020304" pitchFamily="18" charset="0"/>
                <a:ea typeface="Aptos" panose="020B0004020202020204" pitchFamily="34" charset="0"/>
              </a:rPr>
              <a:t> </a:t>
            </a:r>
            <a:r>
              <a:rPr lang="el-GR" i="1" dirty="0" err="1">
                <a:solidFill>
                  <a:srgbClr val="000000"/>
                </a:solidFill>
                <a:latin typeface="Times New Roman" panose="02020603050405020304" pitchFamily="18" charset="0"/>
                <a:ea typeface="Aptos" panose="020B0004020202020204" pitchFamily="34" charset="0"/>
              </a:rPr>
              <a:t>galbana</a:t>
            </a:r>
            <a:endParaRPr lang="en-US" i="1" dirty="0">
              <a:solidFill>
                <a:srgbClr val="000000"/>
              </a:solidFill>
              <a:latin typeface="Times New Roman" panose="02020603050405020304" pitchFamily="18" charset="0"/>
              <a:ea typeface="Aptos" panose="020B0004020202020204" pitchFamily="34" charset="0"/>
            </a:endParaRPr>
          </a:p>
          <a:p>
            <a:r>
              <a:rPr lang="el-GR" i="1" dirty="0" err="1">
                <a:solidFill>
                  <a:srgbClr val="000000"/>
                </a:solidFill>
                <a:latin typeface="Times New Roman" panose="02020603050405020304" pitchFamily="18" charset="0"/>
                <a:ea typeface="Aptos" panose="020B0004020202020204" pitchFamily="34" charset="0"/>
              </a:rPr>
              <a:t>Rhodomonas</a:t>
            </a:r>
            <a:r>
              <a:rPr lang="el-GR" i="1" dirty="0">
                <a:solidFill>
                  <a:srgbClr val="000000"/>
                </a:solidFill>
                <a:latin typeface="Times New Roman" panose="02020603050405020304" pitchFamily="18" charset="0"/>
                <a:ea typeface="Aptos" panose="020B0004020202020204" pitchFamily="34" charset="0"/>
              </a:rPr>
              <a:t> </a:t>
            </a:r>
            <a:r>
              <a:rPr lang="el-GR" i="1" dirty="0" err="1">
                <a:solidFill>
                  <a:srgbClr val="000000"/>
                </a:solidFill>
                <a:latin typeface="Times New Roman" panose="02020603050405020304" pitchFamily="18" charset="0"/>
                <a:ea typeface="Aptos" panose="020B0004020202020204" pitchFamily="34" charset="0"/>
              </a:rPr>
              <a:t>baltica</a:t>
            </a:r>
            <a:endParaRPr lang="el-GR" dirty="0">
              <a:latin typeface="Times New Roman" panose="02020603050405020304" pitchFamily="18" charset="0"/>
              <a:cs typeface="Times New Roman" panose="02020603050405020304" pitchFamily="18" charset="0"/>
            </a:endParaRPr>
          </a:p>
        </p:txBody>
      </p:sp>
      <p:sp>
        <p:nvSpPr>
          <p:cNvPr id="27" name="Ορθογώνιο: Στρογγύλεμα γωνιών 5">
            <a:extLst>
              <a:ext uri="{FF2B5EF4-FFF2-40B4-BE49-F238E27FC236}">
                <a16:creationId xmlns:a16="http://schemas.microsoft.com/office/drawing/2014/main" id="{88A37947-9159-73D2-F36B-6A38DA95BDA8}"/>
              </a:ext>
            </a:extLst>
          </p:cNvPr>
          <p:cNvSpPr/>
          <p:nvPr/>
        </p:nvSpPr>
        <p:spPr>
          <a:xfrm>
            <a:off x="290196" y="3890980"/>
            <a:ext cx="3500588" cy="583488"/>
          </a:xfrm>
          <a:prstGeom prst="roundRect">
            <a:avLst/>
          </a:prstGeom>
          <a:solidFill>
            <a:schemeClr val="accent2">
              <a:lumMod val="40000"/>
              <a:lumOff val="60000"/>
            </a:schemeClr>
          </a:soli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DAH – Days After Hatching – </a:t>
            </a:r>
            <a:r>
              <a:rPr lang="el-GR" sz="1600" b="1" dirty="0">
                <a:solidFill>
                  <a:schemeClr val="tx1"/>
                </a:solidFill>
                <a:latin typeface="Times New Roman" panose="02020603050405020304" pitchFamily="18" charset="0"/>
                <a:cs typeface="Times New Roman" panose="02020603050405020304" pitchFamily="18" charset="0"/>
              </a:rPr>
              <a:t>Ημέρες μετά την εκκόλαψη</a:t>
            </a:r>
          </a:p>
        </p:txBody>
      </p:sp>
    </p:spTree>
    <p:extLst>
      <p:ext uri="{BB962C8B-B14F-4D97-AF65-F5344CB8AC3E}">
        <p14:creationId xmlns:p14="http://schemas.microsoft.com/office/powerpoint/2010/main" val="335828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0.70"/>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1000" fill="hold"/>
                                        <p:tgtEl>
                                          <p:spTgt spid="29"/>
                                        </p:tgtEl>
                                        <p:attrNameLst>
                                          <p:attrName>ppt_w</p:attrName>
                                        </p:attrNameLst>
                                      </p:cBhvr>
                                      <p:tavLst>
                                        <p:tav tm="0">
                                          <p:val>
                                            <p:strVal val="#ppt_w*0.70"/>
                                          </p:val>
                                        </p:tav>
                                        <p:tav tm="100000">
                                          <p:val>
                                            <p:strVal val="#ppt_w"/>
                                          </p:val>
                                        </p:tav>
                                      </p:tavLst>
                                    </p:anim>
                                    <p:anim calcmode="lin" valueType="num">
                                      <p:cBhvr>
                                        <p:cTn id="13" dur="1000" fill="hold"/>
                                        <p:tgtEl>
                                          <p:spTgt spid="29"/>
                                        </p:tgtEl>
                                        <p:attrNameLst>
                                          <p:attrName>ppt_h</p:attrName>
                                        </p:attrNameLst>
                                      </p:cBhvr>
                                      <p:tavLst>
                                        <p:tav tm="0">
                                          <p:val>
                                            <p:strVal val="#ppt_h"/>
                                          </p:val>
                                        </p:tav>
                                        <p:tav tm="100000">
                                          <p:val>
                                            <p:strVal val="#ppt_h"/>
                                          </p:val>
                                        </p:tav>
                                      </p:tavLst>
                                    </p:anim>
                                    <p:animEffect transition="in" filter="fade">
                                      <p:cBhvr>
                                        <p:cTn id="14" dur="1000"/>
                                        <p:tgtEl>
                                          <p:spTgt spid="29"/>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strVal val="#ppt_w*0.70"/>
                                          </p:val>
                                        </p:tav>
                                        <p:tav tm="100000">
                                          <p:val>
                                            <p:strVal val="#ppt_w"/>
                                          </p:val>
                                        </p:tav>
                                      </p:tavLst>
                                    </p:anim>
                                    <p:anim calcmode="lin" valueType="num">
                                      <p:cBhvr>
                                        <p:cTn id="18" dur="1000" fill="hold"/>
                                        <p:tgtEl>
                                          <p:spTgt spid="30"/>
                                        </p:tgtEl>
                                        <p:attrNameLst>
                                          <p:attrName>ppt_h</p:attrName>
                                        </p:attrNameLst>
                                      </p:cBhvr>
                                      <p:tavLst>
                                        <p:tav tm="0">
                                          <p:val>
                                            <p:strVal val="#ppt_h"/>
                                          </p:val>
                                        </p:tav>
                                        <p:tav tm="100000">
                                          <p:val>
                                            <p:strVal val="#ppt_h"/>
                                          </p:val>
                                        </p:tav>
                                      </p:tavLst>
                                    </p:anim>
                                    <p:animEffect transition="in" filter="fade">
                                      <p:cBhvr>
                                        <p:cTn id="19" dur="1000"/>
                                        <p:tgtEl>
                                          <p:spTgt spid="30"/>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1000" fill="hold"/>
                                        <p:tgtEl>
                                          <p:spTgt spid="31"/>
                                        </p:tgtEl>
                                        <p:attrNameLst>
                                          <p:attrName>ppt_w</p:attrName>
                                        </p:attrNameLst>
                                      </p:cBhvr>
                                      <p:tavLst>
                                        <p:tav tm="0">
                                          <p:val>
                                            <p:strVal val="#ppt_w*0.70"/>
                                          </p:val>
                                        </p:tav>
                                        <p:tav tm="100000">
                                          <p:val>
                                            <p:strVal val="#ppt_w"/>
                                          </p:val>
                                        </p:tav>
                                      </p:tavLst>
                                    </p:anim>
                                    <p:anim calcmode="lin" valueType="num">
                                      <p:cBhvr>
                                        <p:cTn id="23" dur="1000" fill="hold"/>
                                        <p:tgtEl>
                                          <p:spTgt spid="31"/>
                                        </p:tgtEl>
                                        <p:attrNameLst>
                                          <p:attrName>ppt_h</p:attrName>
                                        </p:attrNameLst>
                                      </p:cBhvr>
                                      <p:tavLst>
                                        <p:tav tm="0">
                                          <p:val>
                                            <p:strVal val="#ppt_h"/>
                                          </p:val>
                                        </p:tav>
                                        <p:tav tm="100000">
                                          <p:val>
                                            <p:strVal val="#ppt_h"/>
                                          </p:val>
                                        </p:tav>
                                      </p:tavLst>
                                    </p:anim>
                                    <p:animEffect transition="in" filter="fade">
                                      <p:cBhvr>
                                        <p:cTn id="24" dur="1000"/>
                                        <p:tgtEl>
                                          <p:spTgt spid="31"/>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strVal val="#ppt_w*0.70"/>
                                          </p:val>
                                        </p:tav>
                                        <p:tav tm="100000">
                                          <p:val>
                                            <p:strVal val="#ppt_w"/>
                                          </p:val>
                                        </p:tav>
                                      </p:tavLst>
                                    </p:anim>
                                    <p:anim calcmode="lin" valueType="num">
                                      <p:cBhvr>
                                        <p:cTn id="28" dur="1000" fill="hold"/>
                                        <p:tgtEl>
                                          <p:spTgt spid="32"/>
                                        </p:tgtEl>
                                        <p:attrNameLst>
                                          <p:attrName>ppt_h</p:attrName>
                                        </p:attrNameLst>
                                      </p:cBhvr>
                                      <p:tavLst>
                                        <p:tav tm="0">
                                          <p:val>
                                            <p:strVal val="#ppt_h"/>
                                          </p:val>
                                        </p:tav>
                                        <p:tav tm="100000">
                                          <p:val>
                                            <p:strVal val="#ppt_h"/>
                                          </p:val>
                                        </p:tav>
                                      </p:tavLst>
                                    </p:anim>
                                    <p:animEffect transition="in" filter="fade">
                                      <p:cBhvr>
                                        <p:cTn id="29" dur="1000"/>
                                        <p:tgtEl>
                                          <p:spTgt spid="32"/>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1000" fill="hold"/>
                                        <p:tgtEl>
                                          <p:spTgt spid="33"/>
                                        </p:tgtEl>
                                        <p:attrNameLst>
                                          <p:attrName>ppt_w</p:attrName>
                                        </p:attrNameLst>
                                      </p:cBhvr>
                                      <p:tavLst>
                                        <p:tav tm="0">
                                          <p:val>
                                            <p:strVal val="#ppt_w*0.70"/>
                                          </p:val>
                                        </p:tav>
                                        <p:tav tm="100000">
                                          <p:val>
                                            <p:strVal val="#ppt_w"/>
                                          </p:val>
                                        </p:tav>
                                      </p:tavLst>
                                    </p:anim>
                                    <p:anim calcmode="lin" valueType="num">
                                      <p:cBhvr>
                                        <p:cTn id="33" dur="1000" fill="hold"/>
                                        <p:tgtEl>
                                          <p:spTgt spid="33"/>
                                        </p:tgtEl>
                                        <p:attrNameLst>
                                          <p:attrName>ppt_h</p:attrName>
                                        </p:attrNameLst>
                                      </p:cBhvr>
                                      <p:tavLst>
                                        <p:tav tm="0">
                                          <p:val>
                                            <p:strVal val="#ppt_h"/>
                                          </p:val>
                                        </p:tav>
                                        <p:tav tm="100000">
                                          <p:val>
                                            <p:strVal val="#ppt_h"/>
                                          </p:val>
                                        </p:tav>
                                      </p:tavLst>
                                    </p:anim>
                                    <p:animEffect transition="in" filter="fade">
                                      <p:cBhvr>
                                        <p:cTn id="34" dur="1000"/>
                                        <p:tgtEl>
                                          <p:spTgt spid="33"/>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1000" fill="hold"/>
                                        <p:tgtEl>
                                          <p:spTgt spid="34"/>
                                        </p:tgtEl>
                                        <p:attrNameLst>
                                          <p:attrName>ppt_w</p:attrName>
                                        </p:attrNameLst>
                                      </p:cBhvr>
                                      <p:tavLst>
                                        <p:tav tm="0">
                                          <p:val>
                                            <p:strVal val="#ppt_w*0.70"/>
                                          </p:val>
                                        </p:tav>
                                        <p:tav tm="100000">
                                          <p:val>
                                            <p:strVal val="#ppt_w"/>
                                          </p:val>
                                        </p:tav>
                                      </p:tavLst>
                                    </p:anim>
                                    <p:anim calcmode="lin" valueType="num">
                                      <p:cBhvr>
                                        <p:cTn id="45" dur="1000" fill="hold"/>
                                        <p:tgtEl>
                                          <p:spTgt spid="34"/>
                                        </p:tgtEl>
                                        <p:attrNameLst>
                                          <p:attrName>ppt_h</p:attrName>
                                        </p:attrNameLst>
                                      </p:cBhvr>
                                      <p:tavLst>
                                        <p:tav tm="0">
                                          <p:val>
                                            <p:strVal val="#ppt_h"/>
                                          </p:val>
                                        </p:tav>
                                        <p:tav tm="100000">
                                          <p:val>
                                            <p:strVal val="#ppt_h"/>
                                          </p:val>
                                        </p:tav>
                                      </p:tavLst>
                                    </p:anim>
                                    <p:animEffect transition="in" filter="fade">
                                      <p:cBhvr>
                                        <p:cTn id="46" dur="1000"/>
                                        <p:tgtEl>
                                          <p:spTgt spid="34"/>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strVal val="#ppt_w*0.70"/>
                                          </p:val>
                                        </p:tav>
                                        <p:tav tm="100000">
                                          <p:val>
                                            <p:strVal val="#ppt_w"/>
                                          </p:val>
                                        </p:tav>
                                      </p:tavLst>
                                    </p:anim>
                                    <p:anim calcmode="lin" valueType="num">
                                      <p:cBhvr>
                                        <p:cTn id="50" dur="1000" fill="hold"/>
                                        <p:tgtEl>
                                          <p:spTgt spid="35"/>
                                        </p:tgtEl>
                                        <p:attrNameLst>
                                          <p:attrName>ppt_h</p:attrName>
                                        </p:attrNameLst>
                                      </p:cBhvr>
                                      <p:tavLst>
                                        <p:tav tm="0">
                                          <p:val>
                                            <p:strVal val="#ppt_h"/>
                                          </p:val>
                                        </p:tav>
                                        <p:tav tm="100000">
                                          <p:val>
                                            <p:strVal val="#ppt_h"/>
                                          </p:val>
                                        </p:tav>
                                      </p:tavLst>
                                    </p:anim>
                                    <p:animEffect transition="in" filter="fade">
                                      <p:cBhvr>
                                        <p:cTn id="51" dur="1000"/>
                                        <p:tgtEl>
                                          <p:spTgt spid="3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strVal val="#ppt_w*0.70"/>
                                          </p:val>
                                        </p:tav>
                                        <p:tav tm="100000">
                                          <p:val>
                                            <p:strVal val="#ppt_w"/>
                                          </p:val>
                                        </p:tav>
                                      </p:tavLst>
                                    </p:anim>
                                    <p:anim calcmode="lin" valueType="num">
                                      <p:cBhvr>
                                        <p:cTn id="55" dur="1000" fill="hold"/>
                                        <p:tgtEl>
                                          <p:spTgt spid="19"/>
                                        </p:tgtEl>
                                        <p:attrNameLst>
                                          <p:attrName>ppt_h</p:attrName>
                                        </p:attrNameLst>
                                      </p:cBhvr>
                                      <p:tavLst>
                                        <p:tav tm="0">
                                          <p:val>
                                            <p:strVal val="#ppt_h"/>
                                          </p:val>
                                        </p:tav>
                                        <p:tav tm="100000">
                                          <p:val>
                                            <p:strVal val="#ppt_h"/>
                                          </p:val>
                                        </p:tav>
                                      </p:tavLst>
                                    </p:anim>
                                    <p:animEffect transition="in" filter="fade">
                                      <p:cBhvr>
                                        <p:cTn id="5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8" grpId="0" animBg="1"/>
      <p:bldP spid="29" grpId="0" animBg="1"/>
      <p:bldP spid="30" grpId="0" animBg="1"/>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790F5-42EC-E99D-70CC-809B6734F5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EA7659-BC0F-06CC-582D-B7A8F488642C}"/>
              </a:ext>
            </a:extLst>
          </p:cNvPr>
          <p:cNvSpPr txBox="1"/>
          <p:nvPr/>
        </p:nvSpPr>
        <p:spPr>
          <a:xfrm>
            <a:off x="77944" y="4248280"/>
            <a:ext cx="1488212" cy="369332"/>
          </a:xfrm>
          <a:prstGeom prst="rect">
            <a:avLst/>
          </a:prstGeom>
          <a:noFill/>
        </p:spPr>
        <p:txBody>
          <a:bodyPr wrap="square">
            <a:spAutoFit/>
          </a:bodyPr>
          <a:lstStyle/>
          <a:p>
            <a:r>
              <a:rPr lang="el-GR" b="1" kern="100" dirty="0">
                <a:latin typeface="Times New Roman" panose="02020603050405020304" pitchFamily="18" charset="0"/>
                <a:ea typeface="Aptos" panose="020B0004020202020204" pitchFamily="34" charset="0"/>
                <a:cs typeface="Times New Roman" panose="02020603050405020304" pitchFamily="18" charset="0"/>
              </a:rPr>
              <a:t>Λιπαρά Οξέα</a:t>
            </a:r>
            <a:endParaRPr lang="el-GR" b="1" dirty="0"/>
          </a:p>
        </p:txBody>
      </p:sp>
      <p:sp>
        <p:nvSpPr>
          <p:cNvPr id="4" name="TextBox 3">
            <a:extLst>
              <a:ext uri="{FF2B5EF4-FFF2-40B4-BE49-F238E27FC236}">
                <a16:creationId xmlns:a16="http://schemas.microsoft.com/office/drawing/2014/main" id="{9F022B08-036C-A4D2-C320-5860FB037AA2}"/>
              </a:ext>
            </a:extLst>
          </p:cNvPr>
          <p:cNvSpPr txBox="1"/>
          <p:nvPr/>
        </p:nvSpPr>
        <p:spPr>
          <a:xfrm>
            <a:off x="2068594" y="165696"/>
            <a:ext cx="8054812" cy="369332"/>
          </a:xfrm>
          <a:prstGeom prst="rect">
            <a:avLst/>
          </a:prstGeom>
          <a:noFill/>
        </p:spPr>
        <p:txBody>
          <a:bodyPr wrap="square">
            <a:spAutoFit/>
          </a:bodyPr>
          <a:lstStyle/>
          <a:p>
            <a:r>
              <a:rPr lang="el-GR" b="1" kern="100" dirty="0">
                <a:latin typeface="Times New Roman" panose="02020603050405020304" pitchFamily="18" charset="0"/>
                <a:ea typeface="Aptos" panose="020B0004020202020204" pitchFamily="34" charset="0"/>
                <a:cs typeface="Times New Roman" panose="02020603050405020304" pitchFamily="18" charset="0"/>
              </a:rPr>
              <a:t>Τα ψάρια που τράφηκαν και με </a:t>
            </a:r>
            <a:r>
              <a:rPr lang="el-GR" b="1" kern="100" dirty="0" err="1">
                <a:latin typeface="Times New Roman" panose="02020603050405020304" pitchFamily="18" charset="0"/>
                <a:ea typeface="Aptos" panose="020B0004020202020204" pitchFamily="34" charset="0"/>
                <a:cs typeface="Times New Roman" panose="02020603050405020304" pitchFamily="18" charset="0"/>
              </a:rPr>
              <a:t>κωπήποδα</a:t>
            </a:r>
            <a:r>
              <a:rPr lang="el-GR" b="1" kern="100" dirty="0">
                <a:latin typeface="Times New Roman" panose="02020603050405020304" pitchFamily="18" charset="0"/>
                <a:ea typeface="Aptos" panose="020B0004020202020204" pitchFamily="34" charset="0"/>
                <a:cs typeface="Times New Roman" panose="02020603050405020304" pitchFamily="18" charset="0"/>
              </a:rPr>
              <a:t> είχαν καλύτερη οντογένεση σκελετού</a:t>
            </a:r>
            <a:endParaRPr lang="el-GR" b="1" dirty="0"/>
          </a:p>
        </p:txBody>
      </p:sp>
      <p:sp>
        <p:nvSpPr>
          <p:cNvPr id="5" name="TextBox 4">
            <a:extLst>
              <a:ext uri="{FF2B5EF4-FFF2-40B4-BE49-F238E27FC236}">
                <a16:creationId xmlns:a16="http://schemas.microsoft.com/office/drawing/2014/main" id="{8B9B06C5-8021-F82B-EF61-A79CDEF771DC}"/>
              </a:ext>
            </a:extLst>
          </p:cNvPr>
          <p:cNvSpPr txBox="1"/>
          <p:nvPr/>
        </p:nvSpPr>
        <p:spPr>
          <a:xfrm>
            <a:off x="5458465" y="608756"/>
            <a:ext cx="1301519" cy="477054"/>
          </a:xfrm>
          <a:prstGeom prst="rect">
            <a:avLst/>
          </a:prstGeom>
          <a:noFill/>
        </p:spPr>
        <p:txBody>
          <a:bodyPr wrap="square">
            <a:spAutoFit/>
          </a:bodyPr>
          <a:lstStyle/>
          <a:p>
            <a:r>
              <a:rPr lang="el-GR" sz="2500"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ΓΙΑΤΙ</a:t>
            </a:r>
            <a:r>
              <a:rPr lang="en-US" sz="2500"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 ?</a:t>
            </a:r>
            <a:endParaRPr lang="el-GR" sz="2500" b="1" dirty="0">
              <a:solidFill>
                <a:srgbClr val="C00000"/>
              </a:solidFill>
            </a:endParaRPr>
          </a:p>
        </p:txBody>
      </p:sp>
      <p:grpSp>
        <p:nvGrpSpPr>
          <p:cNvPr id="16" name="Ομάδα 15">
            <a:extLst>
              <a:ext uri="{FF2B5EF4-FFF2-40B4-BE49-F238E27FC236}">
                <a16:creationId xmlns:a16="http://schemas.microsoft.com/office/drawing/2014/main" id="{3094346D-ADB3-901C-7943-BD1D9A91AE4B}"/>
              </a:ext>
            </a:extLst>
          </p:cNvPr>
          <p:cNvGrpSpPr/>
          <p:nvPr/>
        </p:nvGrpSpPr>
        <p:grpSpPr>
          <a:xfrm>
            <a:off x="197048" y="2002687"/>
            <a:ext cx="3601779" cy="1728650"/>
            <a:chOff x="5457380" y="2693708"/>
            <a:chExt cx="3601779" cy="1965932"/>
          </a:xfrm>
        </p:grpSpPr>
        <p:sp>
          <p:nvSpPr>
            <p:cNvPr id="15" name="Φυσαλίδα σκέψης: Σύννεφο 14">
              <a:extLst>
                <a:ext uri="{FF2B5EF4-FFF2-40B4-BE49-F238E27FC236}">
                  <a16:creationId xmlns:a16="http://schemas.microsoft.com/office/drawing/2014/main" id="{61F831EC-FE79-C06C-D738-E5ACE4C0D988}"/>
                </a:ext>
              </a:extLst>
            </p:cNvPr>
            <p:cNvSpPr/>
            <p:nvPr/>
          </p:nvSpPr>
          <p:spPr>
            <a:xfrm>
              <a:off x="5457380" y="2693708"/>
              <a:ext cx="3601779" cy="1965932"/>
            </a:xfrm>
            <a:prstGeom prst="cloudCallout">
              <a:avLst/>
            </a:prstGeom>
            <a:solidFill>
              <a:schemeClr val="accent2">
                <a:lumMod val="20000"/>
                <a:lumOff val="80000"/>
              </a:scheme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E908CBA-D123-3FB0-3140-9D46C8916946}"/>
                </a:ext>
              </a:extLst>
            </p:cNvPr>
            <p:cNvSpPr txBox="1"/>
            <p:nvPr/>
          </p:nvSpPr>
          <p:spPr>
            <a:xfrm>
              <a:off x="5863472" y="2961730"/>
              <a:ext cx="3099061" cy="1365091"/>
            </a:xfrm>
            <a:prstGeom prst="rect">
              <a:avLst/>
            </a:prstGeom>
            <a:noFill/>
          </p:spPr>
          <p:txBody>
            <a:bodyPr wrap="square">
              <a:spAutoFit/>
            </a:bodyPr>
            <a:lstStyle/>
            <a:p>
              <a:r>
                <a:rPr lang="el-GR" kern="100" dirty="0">
                  <a:latin typeface="Times New Roman" panose="02020603050405020304" pitchFamily="18" charset="0"/>
                  <a:ea typeface="Aptos" panose="020B0004020202020204" pitchFamily="34" charset="0"/>
                  <a:cs typeface="Times New Roman" panose="02020603050405020304" pitchFamily="18" charset="0"/>
                </a:rPr>
                <a:t>πιο άφθονα και </a:t>
              </a:r>
              <a:r>
                <a:rPr lang="el-GR" kern="100" dirty="0" err="1">
                  <a:latin typeface="Times New Roman" panose="02020603050405020304" pitchFamily="18" charset="0"/>
                  <a:ea typeface="Aptos" panose="020B0004020202020204" pitchFamily="34" charset="0"/>
                  <a:cs typeface="Times New Roman" panose="02020603050405020304" pitchFamily="18" charset="0"/>
                </a:rPr>
                <a:t>απορροφούνται</a:t>
              </a:r>
              <a:r>
                <a:rPr lang="el-GR" kern="100" dirty="0">
                  <a:latin typeface="Times New Roman" panose="02020603050405020304" pitchFamily="18" charset="0"/>
                  <a:ea typeface="Aptos" panose="020B0004020202020204" pitchFamily="34" charset="0"/>
                  <a:cs typeface="Times New Roman" panose="02020603050405020304" pitchFamily="18" charset="0"/>
                </a:rPr>
                <a:t> εύκολα στα </a:t>
              </a:r>
              <a:r>
                <a:rPr lang="el-GR" kern="100" dirty="0" err="1">
                  <a:latin typeface="Times New Roman" panose="02020603050405020304" pitchFamily="18" charset="0"/>
                  <a:ea typeface="Aptos" panose="020B0004020202020204" pitchFamily="34" charset="0"/>
                  <a:cs typeface="Times New Roman" panose="02020603050405020304" pitchFamily="18" charset="0"/>
                </a:rPr>
                <a:t>φωσφολιπίδια</a:t>
              </a:r>
              <a:r>
                <a:rPr lang="el-GR" kern="100" dirty="0">
                  <a:latin typeface="Times New Roman" panose="02020603050405020304" pitchFamily="18" charset="0"/>
                  <a:ea typeface="Aptos" panose="020B0004020202020204" pitchFamily="34" charset="0"/>
                  <a:cs typeface="Times New Roman" panose="02020603050405020304" pitchFamily="18" charset="0"/>
                </a:rPr>
                <a:t> παρά στα προϊόντα εμπλουτισμού</a:t>
              </a:r>
            </a:p>
          </p:txBody>
        </p:sp>
      </p:grpSp>
      <p:sp>
        <p:nvSpPr>
          <p:cNvPr id="19" name="TextBox 18">
            <a:extLst>
              <a:ext uri="{FF2B5EF4-FFF2-40B4-BE49-F238E27FC236}">
                <a16:creationId xmlns:a16="http://schemas.microsoft.com/office/drawing/2014/main" id="{BB684B79-8A27-4436-141A-D4E06C9E3E76}"/>
              </a:ext>
            </a:extLst>
          </p:cNvPr>
          <p:cNvSpPr txBox="1"/>
          <p:nvPr/>
        </p:nvSpPr>
        <p:spPr>
          <a:xfrm>
            <a:off x="2071338" y="4217086"/>
            <a:ext cx="4024663" cy="369332"/>
          </a:xfrm>
          <a:prstGeom prst="rect">
            <a:avLst/>
          </a:prstGeom>
          <a:noFill/>
        </p:spPr>
        <p:txBody>
          <a:bodyPr wrap="square">
            <a:spAutoFit/>
          </a:bodyPr>
          <a:lstStyle/>
          <a:p>
            <a:r>
              <a:rPr lang="el-GR" kern="100" dirty="0">
                <a:latin typeface="Times New Roman" panose="02020603050405020304" pitchFamily="18" charset="0"/>
                <a:ea typeface="Aptos" panose="020B0004020202020204" pitchFamily="34" charset="0"/>
                <a:cs typeface="Times New Roman" panose="02020603050405020304" pitchFamily="18" charset="0"/>
              </a:rPr>
              <a:t>Γρηγορότερη οντογένεση </a:t>
            </a:r>
            <a:r>
              <a:rPr lang="en-US" sz="1400" kern="100" dirty="0">
                <a:latin typeface="Times New Roman" panose="02020603050405020304" pitchFamily="18" charset="0"/>
                <a:ea typeface="Aptos" panose="020B0004020202020204" pitchFamily="34" charset="0"/>
                <a:cs typeface="Times New Roman" panose="02020603050405020304" pitchFamily="18" charset="0"/>
              </a:rPr>
              <a:t>(Lund et al., 2018) </a:t>
            </a:r>
            <a:endParaRPr lang="el-GR" sz="1400" dirty="0"/>
          </a:p>
        </p:txBody>
      </p:sp>
      <p:cxnSp>
        <p:nvCxnSpPr>
          <p:cNvPr id="20" name="Ευθύγραμμο βέλος σύνδεσης 19">
            <a:extLst>
              <a:ext uri="{FF2B5EF4-FFF2-40B4-BE49-F238E27FC236}">
                <a16:creationId xmlns:a16="http://schemas.microsoft.com/office/drawing/2014/main" id="{C7370EEB-D64E-E2DE-8D8A-55B339D38628}"/>
              </a:ext>
            </a:extLst>
          </p:cNvPr>
          <p:cNvCxnSpPr>
            <a:cxnSpLocks/>
          </p:cNvCxnSpPr>
          <p:nvPr/>
        </p:nvCxnSpPr>
        <p:spPr>
          <a:xfrm>
            <a:off x="1595337" y="4432946"/>
            <a:ext cx="38536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AFAD204-A380-227E-CD85-5814CB403823}"/>
              </a:ext>
            </a:extLst>
          </p:cNvPr>
          <p:cNvSpPr txBox="1"/>
          <p:nvPr/>
        </p:nvSpPr>
        <p:spPr>
          <a:xfrm>
            <a:off x="288096" y="5000655"/>
            <a:ext cx="4206295" cy="369332"/>
          </a:xfrm>
          <a:prstGeom prst="rect">
            <a:avLst/>
          </a:prstGeom>
          <a:noFill/>
        </p:spPr>
        <p:txBody>
          <a:bodyPr wrap="square">
            <a:spAutoFit/>
          </a:bodyPr>
          <a:lstStyle/>
          <a:p>
            <a:r>
              <a:rPr lang="el-GR"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Βέλτιστη αναλογία </a:t>
            </a:r>
            <a:r>
              <a:rPr lang="en-US" b="1" kern="100" dirty="0">
                <a:solidFill>
                  <a:srgbClr val="C00000"/>
                </a:solidFill>
                <a:latin typeface="Times New Roman" panose="02020603050405020304" pitchFamily="18" charset="0"/>
                <a:ea typeface="Aptos" panose="020B0004020202020204" pitchFamily="34" charset="0"/>
                <a:cs typeface="Times New Roman" panose="02020603050405020304" pitchFamily="18" charset="0"/>
              </a:rPr>
              <a:t>DHA/EPA: 2.2 – 2.4</a:t>
            </a:r>
          </a:p>
        </p:txBody>
      </p:sp>
      <p:sp>
        <p:nvSpPr>
          <p:cNvPr id="30" name="TextBox 29">
            <a:extLst>
              <a:ext uri="{FF2B5EF4-FFF2-40B4-BE49-F238E27FC236}">
                <a16:creationId xmlns:a16="http://schemas.microsoft.com/office/drawing/2014/main" id="{B4F8BDE3-E6CE-E495-621C-A997EA569F6D}"/>
              </a:ext>
            </a:extLst>
          </p:cNvPr>
          <p:cNvSpPr txBox="1"/>
          <p:nvPr/>
        </p:nvSpPr>
        <p:spPr>
          <a:xfrm>
            <a:off x="10158564" y="1782618"/>
            <a:ext cx="1806459" cy="2308324"/>
          </a:xfrm>
          <a:prstGeom prst="rect">
            <a:avLst/>
          </a:prstGeom>
          <a:noFill/>
        </p:spPr>
        <p:txBody>
          <a:bodyPr wrap="square">
            <a:spAutoFit/>
          </a:bodyPr>
          <a:lstStyle/>
          <a:p>
            <a:r>
              <a:rPr lang="el-GR" b="1" kern="100" dirty="0" err="1">
                <a:latin typeface="Times New Roman" panose="02020603050405020304" pitchFamily="18" charset="0"/>
                <a:ea typeface="Aptos" panose="020B0004020202020204" pitchFamily="34" charset="0"/>
                <a:cs typeface="Times New Roman" panose="02020603050405020304" pitchFamily="18" charset="0"/>
              </a:rPr>
              <a:t>Μικροθρεπτικά</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p>
          <a:p>
            <a:r>
              <a:rPr lang="el-GR" kern="100" dirty="0">
                <a:latin typeface="Times New Roman" panose="02020603050405020304" pitchFamily="18" charset="0"/>
                <a:ea typeface="Aptos" panose="020B0004020202020204" pitchFamily="34" charset="0"/>
                <a:cs typeface="Times New Roman" panose="02020603050405020304" pitchFamily="18" charset="0"/>
              </a:rPr>
              <a:t>Σίδηρος</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p>
          <a:p>
            <a:r>
              <a:rPr lang="el-GR" kern="100" dirty="0">
                <a:latin typeface="Times New Roman" panose="02020603050405020304" pitchFamily="18" charset="0"/>
                <a:ea typeface="Aptos" panose="020B0004020202020204" pitchFamily="34" charset="0"/>
                <a:cs typeface="Times New Roman" panose="02020603050405020304" pitchFamily="18" charset="0"/>
              </a:rPr>
              <a:t>Ιώδιο</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r>
              <a:rPr lang="el-GR" kern="100" dirty="0">
                <a:latin typeface="Times New Roman" panose="02020603050405020304" pitchFamily="18" charset="0"/>
                <a:ea typeface="Aptos" panose="020B0004020202020204" pitchFamily="34" charset="0"/>
                <a:cs typeface="Times New Roman" panose="02020603050405020304" pitchFamily="18" charset="0"/>
              </a:rPr>
              <a:t>Σελήνιο</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r>
              <a:rPr lang="el-GR" kern="100" dirty="0">
                <a:latin typeface="Times New Roman" panose="02020603050405020304" pitchFamily="18" charset="0"/>
                <a:ea typeface="Aptos" panose="020B0004020202020204" pitchFamily="34" charset="0"/>
                <a:cs typeface="Times New Roman" panose="02020603050405020304" pitchFamily="18" charset="0"/>
              </a:rPr>
              <a:t>Χαλκός</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r>
              <a:rPr lang="el-GR" kern="100" dirty="0">
                <a:latin typeface="Times New Roman" panose="02020603050405020304" pitchFamily="18" charset="0"/>
                <a:ea typeface="Aptos" panose="020B0004020202020204" pitchFamily="34" charset="0"/>
                <a:cs typeface="Times New Roman" panose="02020603050405020304" pitchFamily="18" charset="0"/>
              </a:rPr>
              <a:t>Μαγνήσιο</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r>
              <a:rPr lang="el-GR" kern="100" dirty="0">
                <a:latin typeface="Times New Roman" panose="02020603050405020304" pitchFamily="18" charset="0"/>
                <a:ea typeface="Aptos" panose="020B0004020202020204" pitchFamily="34" charset="0"/>
                <a:cs typeface="Times New Roman" panose="02020603050405020304" pitchFamily="18" charset="0"/>
              </a:rPr>
              <a:t>Ασβέστιο</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endParaRPr lang="el-GR" dirty="0"/>
          </a:p>
        </p:txBody>
      </p:sp>
      <p:grpSp>
        <p:nvGrpSpPr>
          <p:cNvPr id="32" name="Ομάδα 31">
            <a:extLst>
              <a:ext uri="{FF2B5EF4-FFF2-40B4-BE49-F238E27FC236}">
                <a16:creationId xmlns:a16="http://schemas.microsoft.com/office/drawing/2014/main" id="{2F57A274-1E3A-8284-C0B1-B169717E7133}"/>
              </a:ext>
            </a:extLst>
          </p:cNvPr>
          <p:cNvGrpSpPr/>
          <p:nvPr/>
        </p:nvGrpSpPr>
        <p:grpSpPr>
          <a:xfrm>
            <a:off x="10328635" y="280443"/>
            <a:ext cx="1520858" cy="1200329"/>
            <a:chOff x="9706466" y="3525567"/>
            <a:chExt cx="1520858" cy="1200329"/>
          </a:xfrm>
        </p:grpSpPr>
        <p:sp>
          <p:nvSpPr>
            <p:cNvPr id="11" name="Φυσαλίδα ομιλίας: Έλλειψη 10">
              <a:extLst>
                <a:ext uri="{FF2B5EF4-FFF2-40B4-BE49-F238E27FC236}">
                  <a16:creationId xmlns:a16="http://schemas.microsoft.com/office/drawing/2014/main" id="{8B672121-EB4F-7A0B-B433-B10FB7C1DCB6}"/>
                </a:ext>
              </a:extLst>
            </p:cNvPr>
            <p:cNvSpPr/>
            <p:nvPr/>
          </p:nvSpPr>
          <p:spPr>
            <a:xfrm>
              <a:off x="9706466" y="3525567"/>
              <a:ext cx="1520858" cy="1200329"/>
            </a:xfrm>
            <a:prstGeom prst="wedgeEllipseCallout">
              <a:avLst/>
            </a:prstGeom>
            <a:solidFill>
              <a:schemeClr val="accent2">
                <a:lumMod val="20000"/>
                <a:lumOff val="80000"/>
              </a:schemeClr>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TextBox 30">
              <a:extLst>
                <a:ext uri="{FF2B5EF4-FFF2-40B4-BE49-F238E27FC236}">
                  <a16:creationId xmlns:a16="http://schemas.microsoft.com/office/drawing/2014/main" id="{D09C0AC4-38B6-E9C8-C38E-A21D9DA53AB4}"/>
                </a:ext>
              </a:extLst>
            </p:cNvPr>
            <p:cNvSpPr txBox="1"/>
            <p:nvPr/>
          </p:nvSpPr>
          <p:spPr>
            <a:xfrm>
              <a:off x="9884007" y="3636363"/>
              <a:ext cx="1298541" cy="923330"/>
            </a:xfrm>
            <a:prstGeom prst="rect">
              <a:avLst/>
            </a:prstGeom>
            <a:noFill/>
          </p:spPr>
          <p:txBody>
            <a:bodyPr wrap="square">
              <a:spAutoFit/>
            </a:bodyPr>
            <a:lstStyle/>
            <a:p>
              <a:r>
                <a:rPr lang="el-GR" kern="100" dirty="0">
                  <a:latin typeface="Times New Roman" panose="02020603050405020304" pitchFamily="18" charset="0"/>
                  <a:ea typeface="Aptos" panose="020B0004020202020204" pitchFamily="34" charset="0"/>
                  <a:cs typeface="Times New Roman" panose="02020603050405020304" pitchFamily="18" charset="0"/>
                </a:rPr>
                <a:t>πιο άφθονα στα </a:t>
              </a:r>
              <a:r>
                <a:rPr lang="el-GR" kern="100" dirty="0" err="1">
                  <a:latin typeface="Times New Roman" panose="02020603050405020304" pitchFamily="18" charset="0"/>
                  <a:ea typeface="Aptos" panose="020B0004020202020204" pitchFamily="34" charset="0"/>
                  <a:cs typeface="Times New Roman" panose="02020603050405020304" pitchFamily="18" charset="0"/>
                </a:rPr>
                <a:t>κωπήποδα</a:t>
              </a:r>
              <a:endParaRPr lang="el-GR" dirty="0"/>
            </a:p>
          </p:txBody>
        </p:sp>
      </p:grpSp>
      <p:sp>
        <p:nvSpPr>
          <p:cNvPr id="34" name="TextBox 33">
            <a:extLst>
              <a:ext uri="{FF2B5EF4-FFF2-40B4-BE49-F238E27FC236}">
                <a16:creationId xmlns:a16="http://schemas.microsoft.com/office/drawing/2014/main" id="{44F3CEF0-EA56-2ACB-E6CB-027E11C1F545}"/>
              </a:ext>
            </a:extLst>
          </p:cNvPr>
          <p:cNvSpPr txBox="1"/>
          <p:nvPr/>
        </p:nvSpPr>
        <p:spPr>
          <a:xfrm>
            <a:off x="6905536" y="2442145"/>
            <a:ext cx="2636937" cy="1077218"/>
          </a:xfrm>
          <a:prstGeom prst="rect">
            <a:avLst/>
          </a:prstGeom>
          <a:noFill/>
        </p:spPr>
        <p:txBody>
          <a:bodyPr wrap="square">
            <a:spAutoFit/>
          </a:bodyPr>
          <a:lstStyle/>
          <a:p>
            <a:r>
              <a:rPr lang="el-GR" kern="100" dirty="0">
                <a:latin typeface="Times New Roman" panose="02020603050405020304" pitchFamily="18" charset="0"/>
                <a:ea typeface="Aptos" panose="020B0004020202020204" pitchFamily="34" charset="0"/>
                <a:cs typeface="Times New Roman" panose="02020603050405020304" pitchFamily="18" charset="0"/>
              </a:rPr>
              <a:t>Βελτιώνουν την οντογένεση του σκελετού</a:t>
            </a:r>
            <a:endParaRPr lang="en-US" kern="100" dirty="0">
              <a:latin typeface="Times New Roman" panose="02020603050405020304" pitchFamily="18" charset="0"/>
              <a:ea typeface="Aptos" panose="020B0004020202020204" pitchFamily="34" charset="0"/>
              <a:cs typeface="Times New Roman" panose="02020603050405020304" pitchFamily="18" charset="0"/>
            </a:endParaRPr>
          </a:p>
          <a:p>
            <a:endParaRPr lang="en-US" sz="1400" kern="100" dirty="0">
              <a:latin typeface="Times New Roman" panose="02020603050405020304" pitchFamily="18" charset="0"/>
              <a:ea typeface="Aptos" panose="020B0004020202020204" pitchFamily="34" charset="0"/>
              <a:cs typeface="Times New Roman" panose="02020603050405020304" pitchFamily="18" charset="0"/>
            </a:endParaRPr>
          </a:p>
          <a:p>
            <a:endParaRPr lang="el-GR" sz="1400" dirty="0"/>
          </a:p>
        </p:txBody>
      </p:sp>
      <p:sp>
        <p:nvSpPr>
          <p:cNvPr id="35" name="Βέλος: Δεξιό 34">
            <a:extLst>
              <a:ext uri="{FF2B5EF4-FFF2-40B4-BE49-F238E27FC236}">
                <a16:creationId xmlns:a16="http://schemas.microsoft.com/office/drawing/2014/main" id="{C5192935-3C6A-EA7A-CF1A-F8F014E21445}"/>
              </a:ext>
            </a:extLst>
          </p:cNvPr>
          <p:cNvSpPr/>
          <p:nvPr/>
        </p:nvSpPr>
        <p:spPr>
          <a:xfrm rot="10800000">
            <a:off x="9543357" y="2839352"/>
            <a:ext cx="292231" cy="14140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AC5EF34-479F-568C-E6FF-722291F1078A}"/>
              </a:ext>
            </a:extLst>
          </p:cNvPr>
          <p:cNvSpPr txBox="1"/>
          <p:nvPr/>
        </p:nvSpPr>
        <p:spPr>
          <a:xfrm>
            <a:off x="258911" y="6531413"/>
            <a:ext cx="1994345" cy="307777"/>
          </a:xfrm>
          <a:prstGeom prst="rect">
            <a:avLst/>
          </a:prstGeom>
          <a:noFill/>
        </p:spPr>
        <p:txBody>
          <a:bodyPr wrap="square">
            <a:spAutoFit/>
          </a:bodyPr>
          <a:lstStyle/>
          <a:p>
            <a:r>
              <a:rPr lang="en-US" sz="1400" kern="100" dirty="0">
                <a:latin typeface="Times New Roman" panose="02020603050405020304" pitchFamily="18" charset="0"/>
                <a:ea typeface="Aptos" panose="020B0004020202020204" pitchFamily="34" charset="0"/>
                <a:cs typeface="Times New Roman" panose="02020603050405020304" pitchFamily="18" charset="0"/>
              </a:rPr>
              <a:t>(El </a:t>
            </a:r>
            <a:r>
              <a:rPr lang="en-US" sz="1400" kern="100" dirty="0" err="1">
                <a:latin typeface="Times New Roman" panose="02020603050405020304" pitchFamily="18" charset="0"/>
                <a:ea typeface="Aptos" panose="020B0004020202020204" pitchFamily="34" charset="0"/>
                <a:cs typeface="Times New Roman" panose="02020603050405020304" pitchFamily="18" charset="0"/>
              </a:rPr>
              <a:t>Kertaoui</a:t>
            </a:r>
            <a:r>
              <a:rPr lang="en-US" sz="1400" kern="100" dirty="0">
                <a:latin typeface="Times New Roman" panose="02020603050405020304" pitchFamily="18" charset="0"/>
                <a:ea typeface="Aptos" panose="020B0004020202020204" pitchFamily="34" charset="0"/>
                <a:cs typeface="Times New Roman" panose="02020603050405020304" pitchFamily="18" charset="0"/>
              </a:rPr>
              <a:t> et al. 2019) </a:t>
            </a:r>
            <a:endParaRPr lang="el-GR" sz="1400" dirty="0"/>
          </a:p>
        </p:txBody>
      </p:sp>
      <p:sp>
        <p:nvSpPr>
          <p:cNvPr id="10" name="TextBox 9">
            <a:extLst>
              <a:ext uri="{FF2B5EF4-FFF2-40B4-BE49-F238E27FC236}">
                <a16:creationId xmlns:a16="http://schemas.microsoft.com/office/drawing/2014/main" id="{0FFA6AF2-7734-D344-0F15-686B8A540023}"/>
              </a:ext>
            </a:extLst>
          </p:cNvPr>
          <p:cNvSpPr txBox="1"/>
          <p:nvPr/>
        </p:nvSpPr>
        <p:spPr>
          <a:xfrm>
            <a:off x="288096" y="6074555"/>
            <a:ext cx="1828801" cy="369332"/>
          </a:xfrm>
          <a:prstGeom prst="rect">
            <a:avLst/>
          </a:prstGeom>
          <a:noFill/>
        </p:spPr>
        <p:txBody>
          <a:bodyPr wrap="square">
            <a:spAutoFit/>
          </a:bodyPr>
          <a:lstStyle/>
          <a:p>
            <a:r>
              <a:rPr lang="el-GR" kern="100" dirty="0" err="1">
                <a:latin typeface="Times New Roman" panose="02020603050405020304" pitchFamily="18" charset="0"/>
                <a:ea typeface="Aptos" panose="020B0004020202020204" pitchFamily="34" charset="0"/>
                <a:cs typeface="Times New Roman" panose="02020603050405020304" pitchFamily="18" charset="0"/>
              </a:rPr>
              <a:t>Κωπήποδα</a:t>
            </a:r>
            <a:r>
              <a:rPr lang="en-US" kern="100" dirty="0">
                <a:latin typeface="Times New Roman" panose="02020603050405020304" pitchFamily="18" charset="0"/>
                <a:ea typeface="Aptos" panose="020B0004020202020204" pitchFamily="34" charset="0"/>
                <a:cs typeface="Times New Roman" panose="02020603050405020304" pitchFamily="18" charset="0"/>
              </a:rPr>
              <a:t>: 1.8</a:t>
            </a:r>
            <a:endParaRPr lang="el-GR" dirty="0"/>
          </a:p>
        </p:txBody>
      </p:sp>
      <p:sp>
        <p:nvSpPr>
          <p:cNvPr id="13" name="TextBox 12">
            <a:extLst>
              <a:ext uri="{FF2B5EF4-FFF2-40B4-BE49-F238E27FC236}">
                <a16:creationId xmlns:a16="http://schemas.microsoft.com/office/drawing/2014/main" id="{DC89AE3E-9EEA-2AA2-14DF-0D7EE0090F06}"/>
              </a:ext>
            </a:extLst>
          </p:cNvPr>
          <p:cNvSpPr txBox="1"/>
          <p:nvPr/>
        </p:nvSpPr>
        <p:spPr>
          <a:xfrm>
            <a:off x="288094" y="5686736"/>
            <a:ext cx="3127250" cy="369332"/>
          </a:xfrm>
          <a:prstGeom prst="rect">
            <a:avLst/>
          </a:prstGeom>
          <a:noFill/>
        </p:spPr>
        <p:txBody>
          <a:bodyPr wrap="square">
            <a:spAutoFit/>
          </a:bodyPr>
          <a:lstStyle/>
          <a:p>
            <a:r>
              <a:rPr lang="el-GR" kern="100" dirty="0">
                <a:latin typeface="Times New Roman" panose="02020603050405020304" pitchFamily="18" charset="0"/>
                <a:ea typeface="Aptos" panose="020B0004020202020204" pitchFamily="34" charset="0"/>
                <a:cs typeface="Times New Roman" panose="02020603050405020304" pitchFamily="18" charset="0"/>
              </a:rPr>
              <a:t>Εμπλουτισμένη </a:t>
            </a:r>
            <a:r>
              <a:rPr lang="en-US" kern="100" dirty="0">
                <a:latin typeface="Times New Roman" panose="02020603050405020304" pitchFamily="18" charset="0"/>
                <a:ea typeface="Aptos" panose="020B0004020202020204" pitchFamily="34" charset="0"/>
                <a:cs typeface="Times New Roman" panose="02020603050405020304" pitchFamily="18" charset="0"/>
              </a:rPr>
              <a:t> </a:t>
            </a:r>
            <a:r>
              <a:rPr lang="en-US" i="1" kern="100" dirty="0">
                <a:latin typeface="Times New Roman" panose="02020603050405020304" pitchFamily="18" charset="0"/>
                <a:ea typeface="Aptos" panose="020B0004020202020204" pitchFamily="34" charset="0"/>
                <a:cs typeface="Times New Roman" panose="02020603050405020304" pitchFamily="18" charset="0"/>
              </a:rPr>
              <a:t>Artemia</a:t>
            </a:r>
            <a:r>
              <a:rPr lang="en-US" kern="100" dirty="0">
                <a:latin typeface="Times New Roman" panose="02020603050405020304" pitchFamily="18" charset="0"/>
                <a:ea typeface="Aptos" panose="020B0004020202020204" pitchFamily="34" charset="0"/>
                <a:cs typeface="Times New Roman" panose="02020603050405020304" pitchFamily="18" charset="0"/>
              </a:rPr>
              <a:t>: 1.4</a:t>
            </a:r>
          </a:p>
        </p:txBody>
      </p:sp>
      <p:sp>
        <p:nvSpPr>
          <p:cNvPr id="17" name="TextBox 16">
            <a:extLst>
              <a:ext uri="{FF2B5EF4-FFF2-40B4-BE49-F238E27FC236}">
                <a16:creationId xmlns:a16="http://schemas.microsoft.com/office/drawing/2014/main" id="{7B56BCED-A2EA-B74F-1E1C-BECEE39F5A1A}"/>
              </a:ext>
            </a:extLst>
          </p:cNvPr>
          <p:cNvSpPr txBox="1"/>
          <p:nvPr/>
        </p:nvSpPr>
        <p:spPr>
          <a:xfrm>
            <a:off x="288095" y="5298917"/>
            <a:ext cx="3272237" cy="369332"/>
          </a:xfrm>
          <a:prstGeom prst="rect">
            <a:avLst/>
          </a:prstGeom>
          <a:noFill/>
        </p:spPr>
        <p:txBody>
          <a:bodyPr wrap="square">
            <a:spAutoFit/>
          </a:bodyPr>
          <a:lstStyle/>
          <a:p>
            <a:r>
              <a:rPr lang="el-GR" kern="100" dirty="0">
                <a:latin typeface="Times New Roman" panose="02020603050405020304" pitchFamily="18" charset="0"/>
                <a:ea typeface="Aptos" panose="020B0004020202020204" pitchFamily="34" charset="0"/>
                <a:cs typeface="Times New Roman" panose="02020603050405020304" pitchFamily="18" charset="0"/>
              </a:rPr>
              <a:t>Εμπλουτισμένα </a:t>
            </a:r>
            <a:r>
              <a:rPr lang="el-GR" kern="100" dirty="0" err="1">
                <a:latin typeface="Times New Roman" panose="02020603050405020304" pitchFamily="18" charset="0"/>
                <a:ea typeface="Aptos" panose="020B0004020202020204" pitchFamily="34" charset="0"/>
                <a:cs typeface="Times New Roman" panose="02020603050405020304" pitchFamily="18" charset="0"/>
              </a:rPr>
              <a:t>Τροχόζωα</a:t>
            </a:r>
            <a:r>
              <a:rPr lang="en-US" kern="100" dirty="0">
                <a:latin typeface="Times New Roman" panose="02020603050405020304" pitchFamily="18" charset="0"/>
                <a:ea typeface="Aptos" panose="020B0004020202020204" pitchFamily="34" charset="0"/>
                <a:cs typeface="Times New Roman" panose="02020603050405020304" pitchFamily="18" charset="0"/>
              </a:rPr>
              <a:t>: 2.8</a:t>
            </a:r>
          </a:p>
        </p:txBody>
      </p:sp>
      <p:sp>
        <p:nvSpPr>
          <p:cNvPr id="18" name="TextBox 17">
            <a:extLst>
              <a:ext uri="{FF2B5EF4-FFF2-40B4-BE49-F238E27FC236}">
                <a16:creationId xmlns:a16="http://schemas.microsoft.com/office/drawing/2014/main" id="{2559CA51-8F9C-B1F3-776A-3C88627DD9FE}"/>
              </a:ext>
            </a:extLst>
          </p:cNvPr>
          <p:cNvSpPr txBox="1"/>
          <p:nvPr/>
        </p:nvSpPr>
        <p:spPr>
          <a:xfrm>
            <a:off x="4106493" y="5504211"/>
            <a:ext cx="1585967" cy="369332"/>
          </a:xfrm>
          <a:prstGeom prst="rect">
            <a:avLst/>
          </a:prstGeom>
          <a:noFill/>
        </p:spPr>
        <p:txBody>
          <a:bodyPr wrap="square">
            <a:spAutoFit/>
          </a:bodyPr>
          <a:lstStyle/>
          <a:p>
            <a:r>
              <a:rPr lang="en-US" kern="100" dirty="0">
                <a:latin typeface="Times New Roman" panose="02020603050405020304" pitchFamily="18" charset="0"/>
                <a:ea typeface="Aptos" panose="020B0004020202020204" pitchFamily="34" charset="0"/>
                <a:cs typeface="Times New Roman" panose="02020603050405020304" pitchFamily="18" charset="0"/>
              </a:rPr>
              <a:t>DHA/EPA ~ 2</a:t>
            </a:r>
          </a:p>
        </p:txBody>
      </p:sp>
      <p:sp>
        <p:nvSpPr>
          <p:cNvPr id="21" name="Βέλος: Δεξιό 20">
            <a:extLst>
              <a:ext uri="{FF2B5EF4-FFF2-40B4-BE49-F238E27FC236}">
                <a16:creationId xmlns:a16="http://schemas.microsoft.com/office/drawing/2014/main" id="{593C6DF3-0B90-6A19-4F7D-FD9448B7D5B9}"/>
              </a:ext>
            </a:extLst>
          </p:cNvPr>
          <p:cNvSpPr/>
          <p:nvPr/>
        </p:nvSpPr>
        <p:spPr>
          <a:xfrm>
            <a:off x="5692460" y="5627603"/>
            <a:ext cx="292231" cy="14140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4EFFE147-9368-5966-3595-AE6E93835C1D}"/>
              </a:ext>
            </a:extLst>
          </p:cNvPr>
          <p:cNvSpPr txBox="1"/>
          <p:nvPr/>
        </p:nvSpPr>
        <p:spPr>
          <a:xfrm>
            <a:off x="6154169" y="4366396"/>
            <a:ext cx="6117996" cy="369332"/>
          </a:xfrm>
          <a:prstGeom prst="rect">
            <a:avLst/>
          </a:prstGeom>
          <a:noFill/>
        </p:spPr>
        <p:txBody>
          <a:bodyPr wrap="square">
            <a:spAutoFit/>
          </a:bodyPr>
          <a:lstStyle/>
          <a:p>
            <a:r>
              <a:rPr lang="el-GR" dirty="0">
                <a:latin typeface="Times New Roman" panose="02020603050405020304" pitchFamily="18" charset="0"/>
                <a:ea typeface="Aptos" panose="020B0004020202020204" pitchFamily="34" charset="0"/>
              </a:rPr>
              <a:t>Επηρεάζει την έκφραση ορισμένων γονιδίων</a:t>
            </a:r>
            <a:endParaRPr lang="en-US" dirty="0">
              <a:latin typeface="Times New Roman" panose="02020603050405020304" pitchFamily="18" charset="0"/>
              <a:ea typeface="Aptos" panose="020B0004020202020204" pitchFamily="34" charset="0"/>
            </a:endParaRPr>
          </a:p>
        </p:txBody>
      </p:sp>
      <p:sp>
        <p:nvSpPr>
          <p:cNvPr id="39" name="TextBox 38">
            <a:extLst>
              <a:ext uri="{FF2B5EF4-FFF2-40B4-BE49-F238E27FC236}">
                <a16:creationId xmlns:a16="http://schemas.microsoft.com/office/drawing/2014/main" id="{8834375A-EF31-8FC6-FA5C-7E67CC2B4A24}"/>
              </a:ext>
            </a:extLst>
          </p:cNvPr>
          <p:cNvSpPr txBox="1"/>
          <p:nvPr/>
        </p:nvSpPr>
        <p:spPr>
          <a:xfrm>
            <a:off x="10506178" y="6466204"/>
            <a:ext cx="1563497" cy="307777"/>
          </a:xfrm>
          <a:prstGeom prst="rect">
            <a:avLst/>
          </a:prstGeom>
          <a:noFill/>
        </p:spPr>
        <p:txBody>
          <a:bodyPr wrap="square">
            <a:spAutoFit/>
          </a:bodyPr>
          <a:lstStyle/>
          <a:p>
            <a:r>
              <a:rPr lang="en-US" sz="1400" dirty="0">
                <a:latin typeface="Times New Roman" panose="02020603050405020304" pitchFamily="18" charset="0"/>
                <a:ea typeface="Aptos" panose="020B0004020202020204" pitchFamily="34" charset="0"/>
              </a:rPr>
              <a:t>(Lund et al., 2018) </a:t>
            </a:r>
            <a:endParaRPr lang="el-GR" sz="1400" dirty="0"/>
          </a:p>
        </p:txBody>
      </p:sp>
      <p:grpSp>
        <p:nvGrpSpPr>
          <p:cNvPr id="49" name="Ομάδα 48">
            <a:extLst>
              <a:ext uri="{FF2B5EF4-FFF2-40B4-BE49-F238E27FC236}">
                <a16:creationId xmlns:a16="http://schemas.microsoft.com/office/drawing/2014/main" id="{38EE3673-1DBE-EE81-EB89-E72DC09A1421}"/>
              </a:ext>
            </a:extLst>
          </p:cNvPr>
          <p:cNvGrpSpPr/>
          <p:nvPr/>
        </p:nvGrpSpPr>
        <p:grpSpPr>
          <a:xfrm>
            <a:off x="6272349" y="4822773"/>
            <a:ext cx="4738970" cy="369332"/>
            <a:chOff x="5722415" y="5042795"/>
            <a:chExt cx="4738970" cy="369332"/>
          </a:xfrm>
        </p:grpSpPr>
        <p:sp>
          <p:nvSpPr>
            <p:cNvPr id="26" name="TextBox 25">
              <a:extLst>
                <a:ext uri="{FF2B5EF4-FFF2-40B4-BE49-F238E27FC236}">
                  <a16:creationId xmlns:a16="http://schemas.microsoft.com/office/drawing/2014/main" id="{E8ECE9DF-6831-FF1C-DE87-93C1B297230F}"/>
                </a:ext>
              </a:extLst>
            </p:cNvPr>
            <p:cNvSpPr txBox="1"/>
            <p:nvPr/>
          </p:nvSpPr>
          <p:spPr>
            <a:xfrm>
              <a:off x="5722415" y="5042795"/>
              <a:ext cx="829215"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Aptos" panose="020B0004020202020204" pitchFamily="34" charset="0"/>
                </a:rPr>
                <a:t>Alp</a:t>
              </a:r>
              <a:endParaRPr lang="el-GR" dirty="0"/>
            </a:p>
          </p:txBody>
        </p:sp>
        <p:sp>
          <p:nvSpPr>
            <p:cNvPr id="40" name="TextBox 39">
              <a:extLst>
                <a:ext uri="{FF2B5EF4-FFF2-40B4-BE49-F238E27FC236}">
                  <a16:creationId xmlns:a16="http://schemas.microsoft.com/office/drawing/2014/main" id="{37DD315A-60C6-44DE-7E32-9E76BC6B12C0}"/>
                </a:ext>
              </a:extLst>
            </p:cNvPr>
            <p:cNvSpPr txBox="1"/>
            <p:nvPr/>
          </p:nvSpPr>
          <p:spPr>
            <a:xfrm>
              <a:off x="7506059" y="5042795"/>
              <a:ext cx="2955326" cy="369332"/>
            </a:xfrm>
            <a:prstGeom prst="rect">
              <a:avLst/>
            </a:prstGeom>
            <a:noFill/>
          </p:spPr>
          <p:txBody>
            <a:bodyPr wrap="square">
              <a:spAutoFit/>
            </a:bodyPr>
            <a:lstStyle/>
            <a:p>
              <a:r>
                <a:rPr lang="el-GR" dirty="0">
                  <a:latin typeface="Times New Roman" panose="02020603050405020304" pitchFamily="18" charset="0"/>
                </a:rPr>
                <a:t>οντογένεση σκελετού</a:t>
              </a:r>
              <a:endParaRPr lang="el-GR" dirty="0"/>
            </a:p>
          </p:txBody>
        </p:sp>
        <p:cxnSp>
          <p:nvCxnSpPr>
            <p:cNvPr id="44" name="Ευθύγραμμο βέλος σύνδεσης 43">
              <a:extLst>
                <a:ext uri="{FF2B5EF4-FFF2-40B4-BE49-F238E27FC236}">
                  <a16:creationId xmlns:a16="http://schemas.microsoft.com/office/drawing/2014/main" id="{50EFFC82-893D-11BE-462A-EA94CD94290B}"/>
                </a:ext>
              </a:extLst>
            </p:cNvPr>
            <p:cNvCxnSpPr>
              <a:cxnSpLocks/>
            </p:cNvCxnSpPr>
            <p:nvPr/>
          </p:nvCxnSpPr>
          <p:spPr>
            <a:xfrm>
              <a:off x="6962597" y="5227461"/>
              <a:ext cx="390892"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0" name="Ομάδα 49">
            <a:extLst>
              <a:ext uri="{FF2B5EF4-FFF2-40B4-BE49-F238E27FC236}">
                <a16:creationId xmlns:a16="http://schemas.microsoft.com/office/drawing/2014/main" id="{442C9F16-FF28-4C74-4BC9-BDDBF230221D}"/>
              </a:ext>
            </a:extLst>
          </p:cNvPr>
          <p:cNvGrpSpPr/>
          <p:nvPr/>
        </p:nvGrpSpPr>
        <p:grpSpPr>
          <a:xfrm>
            <a:off x="6272349" y="5252147"/>
            <a:ext cx="5358798" cy="369332"/>
            <a:chOff x="5722415" y="5472169"/>
            <a:chExt cx="5358798" cy="369332"/>
          </a:xfrm>
        </p:grpSpPr>
        <p:sp>
          <p:nvSpPr>
            <p:cNvPr id="28" name="TextBox 27">
              <a:extLst>
                <a:ext uri="{FF2B5EF4-FFF2-40B4-BE49-F238E27FC236}">
                  <a16:creationId xmlns:a16="http://schemas.microsoft.com/office/drawing/2014/main" id="{3F2DC270-F58F-C115-154F-96992971C61E}"/>
                </a:ext>
              </a:extLst>
            </p:cNvPr>
            <p:cNvSpPr txBox="1"/>
            <p:nvPr/>
          </p:nvSpPr>
          <p:spPr>
            <a:xfrm>
              <a:off x="5722415" y="5472169"/>
              <a:ext cx="1183783"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Aptos" panose="020B0004020202020204" pitchFamily="34" charset="0"/>
                </a:rPr>
                <a:t>Twist2</a:t>
              </a:r>
              <a:endParaRPr lang="el-GR" dirty="0"/>
            </a:p>
          </p:txBody>
        </p:sp>
        <p:sp>
          <p:nvSpPr>
            <p:cNvPr id="41" name="TextBox 40">
              <a:extLst>
                <a:ext uri="{FF2B5EF4-FFF2-40B4-BE49-F238E27FC236}">
                  <a16:creationId xmlns:a16="http://schemas.microsoft.com/office/drawing/2014/main" id="{5ECD5779-EC12-0061-1F68-C391C81A228D}"/>
                </a:ext>
              </a:extLst>
            </p:cNvPr>
            <p:cNvSpPr txBox="1"/>
            <p:nvPr/>
          </p:nvSpPr>
          <p:spPr>
            <a:xfrm>
              <a:off x="7506059" y="5472169"/>
              <a:ext cx="3575154" cy="369332"/>
            </a:xfrm>
            <a:prstGeom prst="rect">
              <a:avLst/>
            </a:prstGeom>
            <a:noFill/>
          </p:spPr>
          <p:txBody>
            <a:bodyPr wrap="square">
              <a:spAutoFit/>
            </a:bodyPr>
            <a:lstStyle/>
            <a:p>
              <a:r>
                <a:rPr lang="el-GR" dirty="0">
                  <a:latin typeface="Times New Roman" panose="02020603050405020304" pitchFamily="18" charset="0"/>
                  <a:ea typeface="Aptos" panose="020B0004020202020204" pitchFamily="34" charset="0"/>
                </a:rPr>
                <a:t>πρώιμη ανάπτυξη του σκελετού</a:t>
              </a:r>
              <a:endParaRPr lang="el-GR" dirty="0"/>
            </a:p>
          </p:txBody>
        </p:sp>
        <p:cxnSp>
          <p:nvCxnSpPr>
            <p:cNvPr id="46" name="Ευθύγραμμο βέλος σύνδεσης 45">
              <a:extLst>
                <a:ext uri="{FF2B5EF4-FFF2-40B4-BE49-F238E27FC236}">
                  <a16:creationId xmlns:a16="http://schemas.microsoft.com/office/drawing/2014/main" id="{037E8089-9EBC-2D70-942B-1A9F2C699CB9}"/>
                </a:ext>
              </a:extLst>
            </p:cNvPr>
            <p:cNvCxnSpPr>
              <a:cxnSpLocks/>
            </p:cNvCxnSpPr>
            <p:nvPr/>
          </p:nvCxnSpPr>
          <p:spPr>
            <a:xfrm>
              <a:off x="6962597" y="5656835"/>
              <a:ext cx="390892"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1" name="Ομάδα 50">
            <a:extLst>
              <a:ext uri="{FF2B5EF4-FFF2-40B4-BE49-F238E27FC236}">
                <a16:creationId xmlns:a16="http://schemas.microsoft.com/office/drawing/2014/main" id="{F0E2B498-0AC4-A6F1-800D-B455C73EEDE4}"/>
              </a:ext>
            </a:extLst>
          </p:cNvPr>
          <p:cNvGrpSpPr/>
          <p:nvPr/>
        </p:nvGrpSpPr>
        <p:grpSpPr>
          <a:xfrm>
            <a:off x="6272349" y="5688877"/>
            <a:ext cx="5358798" cy="369332"/>
            <a:chOff x="5722415" y="5908899"/>
            <a:chExt cx="5358798" cy="369332"/>
          </a:xfrm>
        </p:grpSpPr>
        <p:sp>
          <p:nvSpPr>
            <p:cNvPr id="33" name="TextBox 32">
              <a:extLst>
                <a:ext uri="{FF2B5EF4-FFF2-40B4-BE49-F238E27FC236}">
                  <a16:creationId xmlns:a16="http://schemas.microsoft.com/office/drawing/2014/main" id="{8A1BBB5B-947C-19D9-A12C-0D974078B40F}"/>
                </a:ext>
              </a:extLst>
            </p:cNvPr>
            <p:cNvSpPr txBox="1"/>
            <p:nvPr/>
          </p:nvSpPr>
          <p:spPr>
            <a:xfrm>
              <a:off x="5722415" y="5908899"/>
              <a:ext cx="1077289"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Aptos" panose="020B0004020202020204" pitchFamily="34" charset="0"/>
                </a:rPr>
                <a:t>Mef2c</a:t>
              </a:r>
              <a:endParaRPr lang="el-GR" dirty="0"/>
            </a:p>
          </p:txBody>
        </p:sp>
        <p:sp>
          <p:nvSpPr>
            <p:cNvPr id="42" name="TextBox 41">
              <a:extLst>
                <a:ext uri="{FF2B5EF4-FFF2-40B4-BE49-F238E27FC236}">
                  <a16:creationId xmlns:a16="http://schemas.microsoft.com/office/drawing/2014/main" id="{48B11679-1E8F-16FE-79AB-0F012D9C91B2}"/>
                </a:ext>
              </a:extLst>
            </p:cNvPr>
            <p:cNvSpPr txBox="1"/>
            <p:nvPr/>
          </p:nvSpPr>
          <p:spPr>
            <a:xfrm>
              <a:off x="7506059" y="5908899"/>
              <a:ext cx="3575154" cy="369332"/>
            </a:xfrm>
            <a:prstGeom prst="rect">
              <a:avLst/>
            </a:prstGeom>
            <a:noFill/>
          </p:spPr>
          <p:txBody>
            <a:bodyPr wrap="square">
              <a:spAutoFit/>
            </a:bodyPr>
            <a:lstStyle/>
            <a:p>
              <a:r>
                <a:rPr lang="el-GR" dirty="0">
                  <a:latin typeface="Times New Roman" panose="02020603050405020304" pitchFamily="18" charset="0"/>
                  <a:ea typeface="Aptos" panose="020B0004020202020204" pitchFamily="34" charset="0"/>
                </a:rPr>
                <a:t>ασβεστοποίηση</a:t>
              </a:r>
              <a:endParaRPr lang="el-GR" dirty="0"/>
            </a:p>
          </p:txBody>
        </p:sp>
        <p:cxnSp>
          <p:nvCxnSpPr>
            <p:cNvPr id="47" name="Ευθύγραμμο βέλος σύνδεσης 46">
              <a:extLst>
                <a:ext uri="{FF2B5EF4-FFF2-40B4-BE49-F238E27FC236}">
                  <a16:creationId xmlns:a16="http://schemas.microsoft.com/office/drawing/2014/main" id="{FFCDCAEB-74F7-A76D-8ACE-F36D9291AFA2}"/>
                </a:ext>
              </a:extLst>
            </p:cNvPr>
            <p:cNvCxnSpPr>
              <a:cxnSpLocks/>
            </p:cNvCxnSpPr>
            <p:nvPr/>
          </p:nvCxnSpPr>
          <p:spPr>
            <a:xfrm>
              <a:off x="6962597" y="6093565"/>
              <a:ext cx="390892"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52" name="Ομάδα 51">
            <a:extLst>
              <a:ext uri="{FF2B5EF4-FFF2-40B4-BE49-F238E27FC236}">
                <a16:creationId xmlns:a16="http://schemas.microsoft.com/office/drawing/2014/main" id="{A244F73E-B22B-ECA9-3B48-007634C97964}"/>
              </a:ext>
            </a:extLst>
          </p:cNvPr>
          <p:cNvGrpSpPr/>
          <p:nvPr/>
        </p:nvGrpSpPr>
        <p:grpSpPr>
          <a:xfrm>
            <a:off x="6272351" y="6093939"/>
            <a:ext cx="6080881" cy="369332"/>
            <a:chOff x="5722415" y="6313961"/>
            <a:chExt cx="6080881" cy="369332"/>
          </a:xfrm>
        </p:grpSpPr>
        <p:sp>
          <p:nvSpPr>
            <p:cNvPr id="37" name="TextBox 36">
              <a:extLst>
                <a:ext uri="{FF2B5EF4-FFF2-40B4-BE49-F238E27FC236}">
                  <a16:creationId xmlns:a16="http://schemas.microsoft.com/office/drawing/2014/main" id="{28A2FCDA-2B89-1A6B-19CC-9A139634EB51}"/>
                </a:ext>
              </a:extLst>
            </p:cNvPr>
            <p:cNvSpPr txBox="1"/>
            <p:nvPr/>
          </p:nvSpPr>
          <p:spPr>
            <a:xfrm>
              <a:off x="5722415" y="6313961"/>
              <a:ext cx="1022808" cy="369332"/>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Aptos" panose="020B0004020202020204" pitchFamily="34" charset="0"/>
                </a:rPr>
                <a:t>Sox9</a:t>
              </a:r>
              <a:endParaRPr lang="el-GR" dirty="0"/>
            </a:p>
          </p:txBody>
        </p:sp>
        <p:sp>
          <p:nvSpPr>
            <p:cNvPr id="43" name="TextBox 42">
              <a:extLst>
                <a:ext uri="{FF2B5EF4-FFF2-40B4-BE49-F238E27FC236}">
                  <a16:creationId xmlns:a16="http://schemas.microsoft.com/office/drawing/2014/main" id="{411AA235-C698-11EA-3647-DFB319570ADF}"/>
                </a:ext>
              </a:extLst>
            </p:cNvPr>
            <p:cNvSpPr txBox="1"/>
            <p:nvPr/>
          </p:nvSpPr>
          <p:spPr>
            <a:xfrm>
              <a:off x="7506059" y="6313961"/>
              <a:ext cx="4297237" cy="369332"/>
            </a:xfrm>
            <a:prstGeom prst="rect">
              <a:avLst/>
            </a:prstGeom>
            <a:noFill/>
          </p:spPr>
          <p:txBody>
            <a:bodyPr wrap="square">
              <a:spAutoFit/>
            </a:bodyPr>
            <a:lstStyle/>
            <a:p>
              <a:r>
                <a:rPr lang="el-GR" dirty="0">
                  <a:latin typeface="Times New Roman" panose="02020603050405020304" pitchFamily="18" charset="0"/>
                  <a:ea typeface="Aptos" panose="020B0004020202020204" pitchFamily="34" charset="0"/>
                </a:rPr>
                <a:t>ανάπτυξη του σκελετού, παραμορφώσεις</a:t>
              </a:r>
              <a:endParaRPr lang="el-GR" dirty="0"/>
            </a:p>
          </p:txBody>
        </p:sp>
        <p:cxnSp>
          <p:nvCxnSpPr>
            <p:cNvPr id="48" name="Ευθύγραμμο βέλος σύνδεσης 47">
              <a:extLst>
                <a:ext uri="{FF2B5EF4-FFF2-40B4-BE49-F238E27FC236}">
                  <a16:creationId xmlns:a16="http://schemas.microsoft.com/office/drawing/2014/main" id="{2B6610BC-0A25-9810-D4C0-3045DE8BC463}"/>
                </a:ext>
              </a:extLst>
            </p:cNvPr>
            <p:cNvCxnSpPr>
              <a:cxnSpLocks/>
            </p:cNvCxnSpPr>
            <p:nvPr/>
          </p:nvCxnSpPr>
          <p:spPr>
            <a:xfrm>
              <a:off x="6962597" y="6498627"/>
              <a:ext cx="390892"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75" name="Ομάδα 74">
            <a:extLst>
              <a:ext uri="{FF2B5EF4-FFF2-40B4-BE49-F238E27FC236}">
                <a16:creationId xmlns:a16="http://schemas.microsoft.com/office/drawing/2014/main" id="{ABDA2616-9188-5560-2F3E-D5B89228D90F}"/>
              </a:ext>
            </a:extLst>
          </p:cNvPr>
          <p:cNvGrpSpPr/>
          <p:nvPr/>
        </p:nvGrpSpPr>
        <p:grpSpPr>
          <a:xfrm>
            <a:off x="4464923" y="1196075"/>
            <a:ext cx="1732358" cy="369332"/>
            <a:chOff x="4199716" y="2305412"/>
            <a:chExt cx="1732358" cy="369332"/>
          </a:xfrm>
        </p:grpSpPr>
        <p:sp>
          <p:nvSpPr>
            <p:cNvPr id="70" name="TextBox 69">
              <a:extLst>
                <a:ext uri="{FF2B5EF4-FFF2-40B4-BE49-F238E27FC236}">
                  <a16:creationId xmlns:a16="http://schemas.microsoft.com/office/drawing/2014/main" id="{C0FD6A4E-F73D-4FAD-AB12-6282E30DE220}"/>
                </a:ext>
              </a:extLst>
            </p:cNvPr>
            <p:cNvSpPr txBox="1"/>
            <p:nvPr/>
          </p:nvSpPr>
          <p:spPr>
            <a:xfrm>
              <a:off x="4410119" y="2305412"/>
              <a:ext cx="1521955" cy="369332"/>
            </a:xfrm>
            <a:prstGeom prst="rect">
              <a:avLst/>
            </a:prstGeom>
            <a:noFill/>
          </p:spPr>
          <p:txBody>
            <a:bodyPr wrap="none" rtlCol="0">
              <a:spAutoFit/>
            </a:bodyPr>
            <a:lstStyle/>
            <a:p>
              <a:r>
                <a:rPr lang="el-GR" dirty="0" err="1">
                  <a:latin typeface="Times New Roman" panose="02020603050405020304" pitchFamily="18" charset="0"/>
                  <a:cs typeface="Times New Roman" panose="02020603050405020304" pitchFamily="18" charset="0"/>
                </a:rPr>
                <a:t>Φωσφολιπίδια</a:t>
              </a:r>
              <a:endParaRPr lang="el-GR" dirty="0">
                <a:latin typeface="Times New Roman" panose="02020603050405020304" pitchFamily="18" charset="0"/>
                <a:cs typeface="Times New Roman" panose="02020603050405020304" pitchFamily="18" charset="0"/>
              </a:endParaRPr>
            </a:p>
          </p:txBody>
        </p:sp>
        <p:sp>
          <p:nvSpPr>
            <p:cNvPr id="72" name="Βέλος: Δεξιό 71">
              <a:extLst>
                <a:ext uri="{FF2B5EF4-FFF2-40B4-BE49-F238E27FC236}">
                  <a16:creationId xmlns:a16="http://schemas.microsoft.com/office/drawing/2014/main" id="{CE56B698-8313-5C8D-A66C-F69E5200A5BB}"/>
                </a:ext>
              </a:extLst>
            </p:cNvPr>
            <p:cNvSpPr/>
            <p:nvPr/>
          </p:nvSpPr>
          <p:spPr>
            <a:xfrm rot="16200000">
              <a:off x="4124301" y="2419377"/>
              <a:ext cx="292231" cy="14140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atin typeface="Times New Roman" panose="02020603050405020304" pitchFamily="18" charset="0"/>
                <a:cs typeface="Times New Roman" panose="02020603050405020304" pitchFamily="18" charset="0"/>
              </a:endParaRPr>
            </a:p>
          </p:txBody>
        </p:sp>
      </p:grpSp>
      <p:grpSp>
        <p:nvGrpSpPr>
          <p:cNvPr id="76" name="Ομάδα 75">
            <a:extLst>
              <a:ext uri="{FF2B5EF4-FFF2-40B4-BE49-F238E27FC236}">
                <a16:creationId xmlns:a16="http://schemas.microsoft.com/office/drawing/2014/main" id="{C169586E-844A-EA86-6E43-B5EDDB3BA6EB}"/>
              </a:ext>
            </a:extLst>
          </p:cNvPr>
          <p:cNvGrpSpPr/>
          <p:nvPr/>
        </p:nvGrpSpPr>
        <p:grpSpPr>
          <a:xfrm>
            <a:off x="4459654" y="1659097"/>
            <a:ext cx="2062731" cy="697011"/>
            <a:chOff x="4199716" y="2931190"/>
            <a:chExt cx="2062731" cy="697011"/>
          </a:xfrm>
        </p:grpSpPr>
        <p:sp>
          <p:nvSpPr>
            <p:cNvPr id="71" name="TextBox 70">
              <a:extLst>
                <a:ext uri="{FF2B5EF4-FFF2-40B4-BE49-F238E27FC236}">
                  <a16:creationId xmlns:a16="http://schemas.microsoft.com/office/drawing/2014/main" id="{A70EE406-4666-9B25-E4DD-A7D1BB3804CF}"/>
                </a:ext>
              </a:extLst>
            </p:cNvPr>
            <p:cNvSpPr txBox="1"/>
            <p:nvPr/>
          </p:nvSpPr>
          <p:spPr>
            <a:xfrm>
              <a:off x="4410119" y="2931190"/>
              <a:ext cx="1721946"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Παραμορφώσεις</a:t>
              </a:r>
            </a:p>
          </p:txBody>
        </p:sp>
        <p:sp>
          <p:nvSpPr>
            <p:cNvPr id="73" name="Βέλος: Δεξιό 72">
              <a:extLst>
                <a:ext uri="{FF2B5EF4-FFF2-40B4-BE49-F238E27FC236}">
                  <a16:creationId xmlns:a16="http://schemas.microsoft.com/office/drawing/2014/main" id="{248AFFD1-7323-0DD5-C49A-21780B80F599}"/>
                </a:ext>
              </a:extLst>
            </p:cNvPr>
            <p:cNvSpPr/>
            <p:nvPr/>
          </p:nvSpPr>
          <p:spPr>
            <a:xfrm rot="5400000" flipV="1">
              <a:off x="4124301" y="3045155"/>
              <a:ext cx="292231" cy="14140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atin typeface="Times New Roman" panose="02020603050405020304" pitchFamily="18" charset="0"/>
                <a:cs typeface="Times New Roman" panose="02020603050405020304" pitchFamily="18" charset="0"/>
              </a:endParaRPr>
            </a:p>
          </p:txBody>
        </p:sp>
        <p:sp>
          <p:nvSpPr>
            <p:cNvPr id="74" name="TextBox 73">
              <a:extLst>
                <a:ext uri="{FF2B5EF4-FFF2-40B4-BE49-F238E27FC236}">
                  <a16:creationId xmlns:a16="http://schemas.microsoft.com/office/drawing/2014/main" id="{4F16B783-AA0F-BE68-6B5F-05EB9FE61A3C}"/>
                </a:ext>
              </a:extLst>
            </p:cNvPr>
            <p:cNvSpPr txBox="1"/>
            <p:nvPr/>
          </p:nvSpPr>
          <p:spPr>
            <a:xfrm>
              <a:off x="4736067" y="3320424"/>
              <a:ext cx="152638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Cahu</a:t>
              </a:r>
              <a:r>
                <a:rPr lang="en-US" sz="1400" dirty="0">
                  <a:latin typeface="Times New Roman" panose="02020603050405020304" pitchFamily="18" charset="0"/>
                  <a:cs typeface="Times New Roman" panose="02020603050405020304" pitchFamily="18" charset="0"/>
                </a:rPr>
                <a:t> et al., 2003)</a:t>
              </a:r>
              <a:endParaRPr lang="el-GR" sz="1400" dirty="0">
                <a:latin typeface="Times New Roman" panose="02020603050405020304" pitchFamily="18" charset="0"/>
                <a:cs typeface="Times New Roman" panose="02020603050405020304" pitchFamily="18" charset="0"/>
              </a:endParaRPr>
            </a:p>
          </p:txBody>
        </p:sp>
      </p:grpSp>
      <p:sp>
        <p:nvSpPr>
          <p:cNvPr id="78" name="TextBox 77">
            <a:extLst>
              <a:ext uri="{FF2B5EF4-FFF2-40B4-BE49-F238E27FC236}">
                <a16:creationId xmlns:a16="http://schemas.microsoft.com/office/drawing/2014/main" id="{314AC494-CEDE-E7F0-639E-671E53D13365}"/>
              </a:ext>
            </a:extLst>
          </p:cNvPr>
          <p:cNvSpPr txBox="1"/>
          <p:nvPr/>
        </p:nvSpPr>
        <p:spPr>
          <a:xfrm>
            <a:off x="7502806" y="3848213"/>
            <a:ext cx="4610353" cy="307777"/>
          </a:xfrm>
          <a:prstGeom prst="rect">
            <a:avLst/>
          </a:prstGeom>
          <a:noFill/>
        </p:spPr>
        <p:txBody>
          <a:bodyPr wrap="square">
            <a:spAutoFit/>
          </a:bodyPr>
          <a:lstStyle/>
          <a:p>
            <a:r>
              <a:rPr lang="en-US" sz="1400" kern="100" dirty="0">
                <a:latin typeface="Times New Roman" panose="02020603050405020304" pitchFamily="18" charset="0"/>
                <a:ea typeface="Aptos" panose="020B0004020202020204" pitchFamily="34" charset="0"/>
                <a:cs typeface="Times New Roman" panose="02020603050405020304" pitchFamily="18" charset="0"/>
              </a:rPr>
              <a:t>(Hamre et al., 2013; Li and Olsen 2015; Malzahn et al., 2022)</a:t>
            </a:r>
            <a:endParaRPr lang="el-GR" sz="1400" dirty="0"/>
          </a:p>
        </p:txBody>
      </p:sp>
      <p:grpSp>
        <p:nvGrpSpPr>
          <p:cNvPr id="83" name="Ομάδα 82">
            <a:extLst>
              <a:ext uri="{FF2B5EF4-FFF2-40B4-BE49-F238E27FC236}">
                <a16:creationId xmlns:a16="http://schemas.microsoft.com/office/drawing/2014/main" id="{FAD8E024-FCE8-FA67-EDC8-4B8192BCDDDA}"/>
              </a:ext>
            </a:extLst>
          </p:cNvPr>
          <p:cNvGrpSpPr/>
          <p:nvPr/>
        </p:nvGrpSpPr>
        <p:grpSpPr>
          <a:xfrm>
            <a:off x="4431423" y="2612244"/>
            <a:ext cx="2203256" cy="369332"/>
            <a:chOff x="4199716" y="2931190"/>
            <a:chExt cx="2203256" cy="369332"/>
          </a:xfrm>
        </p:grpSpPr>
        <p:sp>
          <p:nvSpPr>
            <p:cNvPr id="84" name="TextBox 83">
              <a:extLst>
                <a:ext uri="{FF2B5EF4-FFF2-40B4-BE49-F238E27FC236}">
                  <a16:creationId xmlns:a16="http://schemas.microsoft.com/office/drawing/2014/main" id="{BD46E1EC-605A-BA13-5E21-E2F39F09995F}"/>
                </a:ext>
              </a:extLst>
            </p:cNvPr>
            <p:cNvSpPr txBox="1"/>
            <p:nvPr/>
          </p:nvSpPr>
          <p:spPr>
            <a:xfrm>
              <a:off x="4410119" y="2931190"/>
              <a:ext cx="1992853"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Ελεύθερα αμινοξέα</a:t>
              </a:r>
            </a:p>
          </p:txBody>
        </p:sp>
        <p:sp>
          <p:nvSpPr>
            <p:cNvPr id="85" name="Βέλος: Δεξιό 84">
              <a:extLst>
                <a:ext uri="{FF2B5EF4-FFF2-40B4-BE49-F238E27FC236}">
                  <a16:creationId xmlns:a16="http://schemas.microsoft.com/office/drawing/2014/main" id="{8CB68FC1-C902-CDB8-4FE8-D0B8CD845766}"/>
                </a:ext>
              </a:extLst>
            </p:cNvPr>
            <p:cNvSpPr/>
            <p:nvPr/>
          </p:nvSpPr>
          <p:spPr>
            <a:xfrm rot="5400000" flipV="1">
              <a:off x="4124301" y="3045155"/>
              <a:ext cx="292231" cy="14140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atin typeface="Times New Roman" panose="02020603050405020304" pitchFamily="18" charset="0"/>
                <a:cs typeface="Times New Roman" panose="02020603050405020304" pitchFamily="18" charset="0"/>
              </a:endParaRPr>
            </a:p>
          </p:txBody>
        </p:sp>
      </p:grpSp>
      <p:sp>
        <p:nvSpPr>
          <p:cNvPr id="87" name="TextBox 86">
            <a:extLst>
              <a:ext uri="{FF2B5EF4-FFF2-40B4-BE49-F238E27FC236}">
                <a16:creationId xmlns:a16="http://schemas.microsoft.com/office/drawing/2014/main" id="{3E4ED934-6713-E7DA-162F-C54DFFC59F4B}"/>
              </a:ext>
            </a:extLst>
          </p:cNvPr>
          <p:cNvSpPr txBox="1"/>
          <p:nvPr/>
        </p:nvSpPr>
        <p:spPr>
          <a:xfrm>
            <a:off x="5058609" y="3519464"/>
            <a:ext cx="1526380"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Cahu</a:t>
            </a:r>
            <a:r>
              <a:rPr lang="en-US" sz="1400" dirty="0">
                <a:latin typeface="Times New Roman" panose="02020603050405020304" pitchFamily="18" charset="0"/>
                <a:cs typeface="Times New Roman" panose="02020603050405020304" pitchFamily="18" charset="0"/>
              </a:rPr>
              <a:t> et al., 2003)</a:t>
            </a:r>
            <a:endParaRPr lang="el-GR" sz="1400" dirty="0">
              <a:latin typeface="Times New Roman" panose="02020603050405020304" pitchFamily="18" charset="0"/>
              <a:cs typeface="Times New Roman" panose="02020603050405020304" pitchFamily="18" charset="0"/>
            </a:endParaRPr>
          </a:p>
        </p:txBody>
      </p:sp>
      <p:grpSp>
        <p:nvGrpSpPr>
          <p:cNvPr id="88" name="Ομάδα 87">
            <a:extLst>
              <a:ext uri="{FF2B5EF4-FFF2-40B4-BE49-F238E27FC236}">
                <a16:creationId xmlns:a16="http://schemas.microsoft.com/office/drawing/2014/main" id="{51168A10-B485-8B45-3FC6-81867822228A}"/>
              </a:ext>
            </a:extLst>
          </p:cNvPr>
          <p:cNvGrpSpPr/>
          <p:nvPr/>
        </p:nvGrpSpPr>
        <p:grpSpPr>
          <a:xfrm>
            <a:off x="4459655" y="3128663"/>
            <a:ext cx="1932349" cy="369332"/>
            <a:chOff x="4199716" y="2305412"/>
            <a:chExt cx="1932349" cy="369332"/>
          </a:xfrm>
        </p:grpSpPr>
        <p:sp>
          <p:nvSpPr>
            <p:cNvPr id="89" name="TextBox 88">
              <a:extLst>
                <a:ext uri="{FF2B5EF4-FFF2-40B4-BE49-F238E27FC236}">
                  <a16:creationId xmlns:a16="http://schemas.microsoft.com/office/drawing/2014/main" id="{23352A30-2428-D0EC-AD02-84FC84C196C0}"/>
                </a:ext>
              </a:extLst>
            </p:cNvPr>
            <p:cNvSpPr txBox="1"/>
            <p:nvPr/>
          </p:nvSpPr>
          <p:spPr>
            <a:xfrm>
              <a:off x="4410119" y="2305412"/>
              <a:ext cx="1721946" cy="369332"/>
            </a:xfrm>
            <a:prstGeom prst="rect">
              <a:avLst/>
            </a:prstGeom>
            <a:noFill/>
          </p:spPr>
          <p:txBody>
            <a:bodyPr wrap="none" rtlCol="0">
              <a:spAutoFit/>
            </a:bodyPr>
            <a:lstStyle/>
            <a:p>
              <a:r>
                <a:rPr lang="el-GR" dirty="0">
                  <a:latin typeface="Times New Roman" panose="02020603050405020304" pitchFamily="18" charset="0"/>
                  <a:cs typeface="Times New Roman" panose="02020603050405020304" pitchFamily="18" charset="0"/>
                </a:rPr>
                <a:t>Παραμορφώσεις</a:t>
              </a:r>
            </a:p>
          </p:txBody>
        </p:sp>
        <p:sp>
          <p:nvSpPr>
            <p:cNvPr id="90" name="Βέλος: Δεξιό 89">
              <a:extLst>
                <a:ext uri="{FF2B5EF4-FFF2-40B4-BE49-F238E27FC236}">
                  <a16:creationId xmlns:a16="http://schemas.microsoft.com/office/drawing/2014/main" id="{43BFCC2E-4245-2342-EA88-8B609CA4B0A0}"/>
                </a:ext>
              </a:extLst>
            </p:cNvPr>
            <p:cNvSpPr/>
            <p:nvPr/>
          </p:nvSpPr>
          <p:spPr>
            <a:xfrm rot="16200000">
              <a:off x="4124301" y="2419377"/>
              <a:ext cx="292231" cy="141402"/>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4410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p:bldP spid="24" grpId="0"/>
      <p:bldP spid="30" grpId="0"/>
      <p:bldP spid="34" grpId="0"/>
      <p:bldP spid="35" grpId="0" animBg="1"/>
      <p:bldP spid="6" grpId="0"/>
      <p:bldP spid="10" grpId="0"/>
      <p:bldP spid="13" grpId="0"/>
      <p:bldP spid="17" grpId="0"/>
      <p:bldP spid="18" grpId="0"/>
      <p:bldP spid="21" grpId="0" animBg="1"/>
      <p:bldP spid="23" grpId="0"/>
      <p:bldP spid="39" grpId="0"/>
      <p:bldP spid="78"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7EB63-884B-7E84-C74F-B171B01FCD87}"/>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BE298F0-90C9-9D07-373F-B874C02D5129}"/>
              </a:ext>
            </a:extLst>
          </p:cNvPr>
          <p:cNvSpPr txBox="1"/>
          <p:nvPr/>
        </p:nvSpPr>
        <p:spPr>
          <a:xfrm>
            <a:off x="15877" y="736199"/>
            <a:ext cx="12160249" cy="10635219"/>
          </a:xfrm>
          <a:prstGeom prst="rect">
            <a:avLst/>
          </a:prstGeom>
          <a:noFill/>
        </p:spPr>
        <p:txBody>
          <a:bodyPr wrap="square">
            <a:spAutoFit/>
          </a:bodyPr>
          <a:lstStyle/>
          <a:p>
            <a:pPr indent="-304800">
              <a:lnSpc>
                <a:spcPct val="107000"/>
              </a:lnSpc>
              <a:spcAft>
                <a:spcPts val="800"/>
              </a:spcAft>
            </a:pP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Conceição</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L. E. C., </a:t>
            </a: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Yúfera</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M., </a:t>
            </a: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Makridis</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P., </a:t>
            </a: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Morais</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S., &amp; </a:t>
            </a: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Dinis</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M. T. (2010). Live feeds for early stages of fish rearing. </a:t>
            </a:r>
            <a:r>
              <a:rPr lang="en-US" sz="1200" i="1" kern="100" dirty="0">
                <a:latin typeface="Times New Roman" panose="02020603050405020304" pitchFamily="18" charset="0"/>
                <a:ea typeface="Times New Roman" panose="02020603050405020304" pitchFamily="18" charset="0"/>
                <a:cs typeface="Times New Roman" panose="02020603050405020304" pitchFamily="18" charset="0"/>
              </a:rPr>
              <a:t>Aquaculture Research</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(Vol. 41, Issue 5, pp. 613–640). </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hlinkClick r:id="rId2"/>
              </a:rPr>
              <a:t>https://doi.org/10.1111/j.1365-2109.2009.02242.x</a:t>
            </a:r>
            <a:endParaRPr lang="el-GR" sz="1200" kern="100" dirty="0">
              <a:latin typeface="Times New Roman" panose="02020603050405020304" pitchFamily="18" charset="0"/>
              <a:ea typeface="Times New Roman" panose="02020603050405020304" pitchFamily="18" charset="0"/>
              <a:cs typeface="Times New Roman" panose="02020603050405020304" pitchFamily="18" charset="0"/>
            </a:endParaRPr>
          </a:p>
          <a:p>
            <a:pPr indent="-304800">
              <a:lnSpc>
                <a:spcPct val="107000"/>
              </a:lnSpc>
              <a:spcAft>
                <a:spcPts val="800"/>
              </a:spcAft>
            </a:pP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Eissa</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A. E., Abu-</a:t>
            </a: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Seida</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A. M., Ismail, M. M., Abu-</a:t>
            </a: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Elala</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N. M., &amp; </a:t>
            </a:r>
            <a:r>
              <a:rPr lang="en-US" sz="1200" kern="100" dirty="0" err="1">
                <a:latin typeface="Times New Roman" panose="02020603050405020304" pitchFamily="18" charset="0"/>
                <a:ea typeface="Times New Roman" panose="02020603050405020304" pitchFamily="18" charset="0"/>
                <a:cs typeface="Times New Roman" panose="02020603050405020304" pitchFamily="18" charset="0"/>
              </a:rPr>
              <a:t>Abdelsalam</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M. (2021). A comprehensive overview of the most common skeletal deformities in </a:t>
            </a:r>
            <a:r>
              <a:rPr lang="el-GR" sz="1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fish. </a:t>
            </a:r>
            <a:r>
              <a:rPr lang="el-GR" sz="12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200" i="1" kern="100" dirty="0">
                <a:latin typeface="Times New Roman" panose="02020603050405020304" pitchFamily="18" charset="0"/>
                <a:ea typeface="Times New Roman" panose="02020603050405020304" pitchFamily="18" charset="0"/>
                <a:cs typeface="Times New Roman" panose="02020603050405020304" pitchFamily="18" charset="0"/>
              </a:rPr>
              <a:t>Aquaculture Research</a:t>
            </a:r>
            <a:r>
              <a:rPr lang="en-US" sz="1200" kern="100" dirty="0">
                <a:latin typeface="Times New Roman" panose="02020603050405020304" pitchFamily="18" charset="0"/>
                <a:ea typeface="Times New Roman" panose="02020603050405020304" pitchFamily="18" charset="0"/>
                <a:cs typeface="Times New Roman" panose="02020603050405020304" pitchFamily="18" charset="0"/>
              </a:rPr>
              <a:t> (Vol. 52, Issue 6, pp. 2391–2402). Blackwell Publishing Ltd. https://doi.org/10.1111/are.15125</a:t>
            </a: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defRPr/>
            </a:pP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El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Kertaoui</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Lund, I.,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Assogba</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Domínguez</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Izquierdo</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 S.,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Baekelandt</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 Cornet, V.,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Mandiki</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S. N. M., Montero, D., &amp;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Kestemont</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 (2019). Key </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nutritional factors and interactions during larval development of pikeperch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Sander </a:t>
            </a:r>
            <a:r>
              <a:rPr lang="en-US" sz="1200" i="1"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lucioperca</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Scientific Reports</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hlinkClick r:id="rId3"/>
              </a:rPr>
              <a:t>https://doi.org/10.1038/s41598-019-43491-1</a:t>
            </a:r>
            <a:endPar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hlinkClick r:id="rId3"/>
            </a:endParaRPr>
          </a:p>
          <a:p>
            <a:pPr indent="-304800">
              <a:lnSpc>
                <a:spcPct val="107000"/>
              </a:lnSpc>
              <a:spcAft>
                <a:spcPts val="800"/>
              </a:spcAft>
              <a:defRPr/>
            </a:pP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Finn, R.N.,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Wamboldt</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M.,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Fyhn</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H.J., 2002a. Differential processing of yolk proteins during hydration in marine fishes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Labridae</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that spawn benthic and pelagic eggs. </a:t>
            </a:r>
            <a:r>
              <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s-ES_tradnl" sz="1200" i="1"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Mar. Ecol</a:t>
            </a:r>
            <a:r>
              <a:rPr lang="es-ES_tradnl"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Prog. Ser. 237, 217–226.</a:t>
            </a:r>
          </a:p>
          <a:p>
            <a:pPr indent="-304800">
              <a:lnSpc>
                <a:spcPct val="107000"/>
              </a:lnSpc>
              <a:spcAft>
                <a:spcPts val="800"/>
              </a:spcAft>
              <a:defRPr/>
            </a:pPr>
            <a:r>
              <a:rPr lang="es-ES_tradnl"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Hamre, K., Yúfera, M., Rønnestad, I., Boglione, C., Conceição, L. E. C., &amp; Izquierdo, M. (2013).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Fish larval nutrition and feed formulation: Knowledge gaps and </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bottlenecks for advances in larval rearing.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Reviews in Aquaculture</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(SUPPL.1). https://doi.org/10.1111/j.1753-5131.2012.01086.x</a:t>
            </a:r>
            <a:endPar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p>
            <a:pPr indent="-630555">
              <a:lnSpc>
                <a:spcPct val="107000"/>
              </a:lnSpc>
              <a:spcAft>
                <a:spcPts val="800"/>
              </a:spcAft>
              <a:defRPr/>
            </a:pP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Koumoundouros</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G.,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Divanach</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P.,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Kentouri</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M. (1999a). Ontogeny and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allometric</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plasticity of </a:t>
            </a:r>
            <a:r>
              <a:rPr lang="en-US" sz="1200" i="1"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Dentex</a:t>
            </a:r>
            <a:r>
              <a:rPr lang="en-US" sz="1200" i="1"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n-US" sz="1200" i="1"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dentex</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Ostheichtyes</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Sparidae</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in rearing conditions. </a:t>
            </a:r>
            <a:r>
              <a:rPr lang="en-US" sz="1200" i="1"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Mar. Biol.</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135, 561–572.</a:t>
            </a:r>
            <a:endPar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p>
            <a:pPr indent="-630555">
              <a:lnSpc>
                <a:spcPct val="107000"/>
              </a:lnSpc>
              <a:spcAft>
                <a:spcPts val="800"/>
              </a:spcAft>
              <a:defRPr/>
            </a:pP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Li, K., &amp; Olsen, Y. (2015). Effect of enrichment time and dietary DHA and non-highly unsaturated fatty acid composition on the efficiency of DHA enrichment in </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phospholipid</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of rotifer (</a:t>
            </a:r>
            <a:r>
              <a:rPr lang="en-US" sz="1200" i="1"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Brachionus</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Cayman</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b-NO"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Aquaculture</a:t>
            </a:r>
            <a:r>
              <a:rPr lang="nb-NO"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nb-NO"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446</a:t>
            </a:r>
            <a:r>
              <a:rPr lang="nb-NO"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310–317. https://doi.org/10.1016/j.aquaculture.2015.05.005</a:t>
            </a:r>
            <a:endPar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defRPr/>
            </a:pP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Lund, I., El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Kertaoui</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N.,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Izquierdo</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 S., Dominguez, D., Hansen, B. W., &amp;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Kestemont</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P. (2018). The importance of phospholipids combined with long-chain PUFA </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 formulated diets for pikeperch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Sander </a:t>
            </a:r>
            <a:r>
              <a:rPr lang="en-US" sz="1200" i="1"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lucioperca</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larvae.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British Journal of Nutrition</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120</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(6), 628–644. https://doi.org/10.1017/S0007114518001794</a:t>
            </a:r>
            <a:endPar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defRPr/>
            </a:pP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Malzahn</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M.,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Ribičić</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 Hansen, B. H.,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Sarno</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Kjørsvik</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E.,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Aase</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S. N.,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Musialak</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 A.,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García-Calvo</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 &amp;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Hagemann</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 (2022). First feed matters: The </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first diet of larval fish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programmes</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growth, survival, and metabolism of larval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ballan</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wrasse (</a:t>
            </a:r>
            <a:r>
              <a:rPr lang="en-US" sz="1200" i="1"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Labrus</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i="1"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bergylta</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Aquaculture</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561. </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https://doi.org/10.1016/j.aquaculture.2022.738586</a:t>
            </a:r>
            <a:endPar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defRPr/>
            </a:pP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Rønnestad</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200" kern="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I. &amp;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Conceição</a:t>
            </a:r>
            <a:r>
              <a:rPr lang="en-US" sz="1200" kern="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L.E.C. (2005) Aspects of protein and amino acids digestion and utilization by marine fish larvae. in Physiological and Ecological </a:t>
            </a:r>
            <a:r>
              <a:rPr lang="el-GR" sz="1200" kern="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n-US" sz="1200" kern="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Adaptations to Feeding in Vertebrates (ed. by J.M. </a:t>
            </a:r>
            <a:r>
              <a:rPr lang="en-US" sz="1200" kern="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Starck</a:t>
            </a:r>
            <a:r>
              <a:rPr lang="en-US" sz="1200" kern="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&amp; </a:t>
            </a:r>
            <a:r>
              <a:rPr lang="en-US" sz="1200" kern="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T.Wang</a:t>
            </a:r>
            <a:r>
              <a:rPr lang="en-US" sz="1200" kern="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pp. 389 - 416. Science Publishers, NH, USA</a:t>
            </a:r>
          </a:p>
          <a:p>
            <a:pPr>
              <a:lnSpc>
                <a:spcPct val="107000"/>
              </a:lnSpc>
              <a:spcAft>
                <a:spcPts val="800"/>
              </a:spcAft>
              <a:defRPr/>
            </a:pP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Rønnestad</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Yúfera</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M.,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Ueberschär</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Ribeiro</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Sæle</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Ø., &amp;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Boglione</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 (2013). Feeding </a:t>
            </a:r>
            <a:r>
              <a:rPr lang="en-US" sz="1200" kern="1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behaviour</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and digestive physiology in larval fish: Current knowledge, </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and gaps and bottlenecks in research. </a:t>
            </a:r>
            <a:r>
              <a:rPr lang="es-ES_tradnl"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Reviews in Aquaculture</a:t>
            </a:r>
            <a:r>
              <a:rPr lang="es-ES_tradnl"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s-ES_tradnl" sz="1200" i="1"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5</a:t>
            </a:r>
            <a:r>
              <a:rPr lang="es-ES_tradnl"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(SUPPL.1). </a:t>
            </a:r>
            <a:r>
              <a:rPr lang="es-ES_tradnl"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https://doi.org/10.1111/raq.12010</a:t>
            </a:r>
            <a:r>
              <a:rPr lang="el-GR"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07000"/>
              </a:lnSpc>
              <a:spcAft>
                <a:spcPts val="800"/>
              </a:spcAft>
              <a:defRPr/>
            </a:pP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Verner-Jeffreys</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D.W., Shields, R.J., </a:t>
            </a:r>
            <a:r>
              <a:rPr lang="en-US" sz="1200"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Birkbeck</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T.H. (2003). Bacterial influences on Atlantic halibut </a:t>
            </a:r>
            <a:r>
              <a:rPr lang="en-US" sz="1200" i="1"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Hippoglossus</a:t>
            </a:r>
            <a:r>
              <a:rPr lang="en-US" sz="1200" i="1"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n-US" sz="1200" i="1"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hippoglossus</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yolk-sac larval survival and start-feed </a:t>
            </a:r>
            <a:r>
              <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response. </a:t>
            </a:r>
            <a:r>
              <a:rPr lang="en-US" sz="1200" i="1"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Dis. </a:t>
            </a:r>
            <a:r>
              <a:rPr lang="en-US" sz="1200" i="1"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Aquat</a:t>
            </a:r>
            <a:r>
              <a:rPr lang="en-US" sz="1200" i="1"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Org</a:t>
            </a:r>
            <a:r>
              <a:rPr lang="en-US"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56, 105–113</a:t>
            </a:r>
            <a:endPar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defRPr/>
            </a:pPr>
            <a:endParaRPr lang="el-GR" sz="1200"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endParaRPr>
          </a:p>
          <a:p>
            <a:pPr indent="-630555">
              <a:lnSpc>
                <a:spcPct val="107000"/>
              </a:lnSpc>
              <a:spcAft>
                <a:spcPts val="800"/>
              </a:spcAft>
              <a:defRPr/>
            </a:pPr>
            <a:r>
              <a:rPr lang="en-US" sz="1200" kern="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indent="-304800">
              <a:lnSpc>
                <a:spcPct val="107000"/>
              </a:lnSpc>
              <a:spcAft>
                <a:spcPts val="800"/>
              </a:spcAft>
            </a:pPr>
            <a:endParaRPr lang="en-US" sz="1200" kern="100" dirty="0">
              <a:latin typeface="Times New Roman" panose="02020603050405020304" pitchFamily="18"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630555">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630555">
              <a:lnSpc>
                <a:spcPct val="107000"/>
              </a:lnSpc>
              <a:spcAft>
                <a:spcPts val="800"/>
              </a:spcAft>
            </a:pPr>
            <a:endParaRPr lang="en-US" sz="1200" kern="100" dirty="0">
              <a:latin typeface="Times New Roman" panose="02020603050405020304" pitchFamily="18" charset="0"/>
              <a:ea typeface="Times New Roman" panose="02020603050405020304" pitchFamily="18" charset="0"/>
              <a:cs typeface="Times New Roman" panose="02020603050405020304" pitchFamily="18" charset="0"/>
            </a:endParaRPr>
          </a:p>
          <a:p>
            <a:pPr indent="-630555">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630555">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s-ES_tradnl"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a:p>
            <a:pPr indent="-304800">
              <a:lnSpc>
                <a:spcPct val="107000"/>
              </a:lnSpc>
              <a:spcAft>
                <a:spcPts val="800"/>
              </a:spcAft>
            </a:pPr>
            <a:endParaRPr lang="el-GR" sz="1200" kern="100" dirty="0">
              <a:latin typeface="Times New Roman" panose="02020603050405020304" pitchFamily="18"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C7266C1-E6DF-CB2F-A7B4-FF72FA31BDC9}"/>
              </a:ext>
            </a:extLst>
          </p:cNvPr>
          <p:cNvSpPr txBox="1"/>
          <p:nvPr/>
        </p:nvSpPr>
        <p:spPr>
          <a:xfrm>
            <a:off x="15876" y="4741"/>
            <a:ext cx="5359285" cy="523220"/>
          </a:xfrm>
          <a:prstGeom prst="rect">
            <a:avLst/>
          </a:prstGeom>
          <a:noFill/>
        </p:spPr>
        <p:txBody>
          <a:bodyPr wrap="square">
            <a:spAutoFit/>
          </a:bodyPr>
          <a:lstStyle/>
          <a:p>
            <a:r>
              <a:rPr lang="el-GR" sz="2800" b="1" dirty="0">
                <a:solidFill>
                  <a:srgbClr val="C00000"/>
                </a:solidFill>
                <a:latin typeface="Times New Roman" panose="02020603050405020304" pitchFamily="18" charset="0"/>
                <a:cs typeface="Times New Roman" panose="02020603050405020304" pitchFamily="18" charset="0"/>
              </a:rPr>
              <a:t>Βιβλιογραφικές Αναφορές</a:t>
            </a:r>
          </a:p>
        </p:txBody>
      </p:sp>
    </p:spTree>
    <p:extLst>
      <p:ext uri="{BB962C8B-B14F-4D97-AF65-F5344CB8AC3E}">
        <p14:creationId xmlns:p14="http://schemas.microsoft.com/office/powerpoint/2010/main" val="157835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4C77-EF4C-DA21-1C81-1D67C3DAFE02}"/>
              </a:ext>
            </a:extLst>
          </p:cNvPr>
          <p:cNvSpPr>
            <a:spLocks noGrp="1"/>
          </p:cNvSpPr>
          <p:nvPr>
            <p:ph type="title"/>
          </p:nvPr>
        </p:nvSpPr>
        <p:spPr>
          <a:xfrm>
            <a:off x="630936" y="639520"/>
            <a:ext cx="4144264" cy="1719072"/>
          </a:xfrm>
        </p:spPr>
        <p:txBody>
          <a:bodyPr anchor="t">
            <a:normAutofit/>
          </a:bodyPr>
          <a:lstStyle/>
          <a:p>
            <a:r>
              <a:rPr lang="en-US" sz="3800" dirty="0"/>
              <a:t>Mediterranean, </a:t>
            </a:r>
            <a:br>
              <a:rPr lang="en-US" sz="3800" dirty="0"/>
            </a:br>
            <a:r>
              <a:rPr lang="en-US" sz="3800" dirty="0"/>
              <a:t>A special sea</a:t>
            </a:r>
          </a:p>
        </p:txBody>
      </p:sp>
      <p:sp>
        <p:nvSpPr>
          <p:cNvPr id="3" name="Content Placeholder 2">
            <a:extLst>
              <a:ext uri="{FF2B5EF4-FFF2-40B4-BE49-F238E27FC236}">
                <a16:creationId xmlns:a16="http://schemas.microsoft.com/office/drawing/2014/main" id="{59B99B21-C757-7E98-2F35-14E477C6DE02}"/>
              </a:ext>
            </a:extLst>
          </p:cNvPr>
          <p:cNvSpPr>
            <a:spLocks noGrp="1"/>
          </p:cNvSpPr>
          <p:nvPr>
            <p:ph idx="1"/>
          </p:nvPr>
        </p:nvSpPr>
        <p:spPr>
          <a:xfrm>
            <a:off x="630936" y="2807208"/>
            <a:ext cx="3429000" cy="3410712"/>
          </a:xfrm>
        </p:spPr>
        <p:txBody>
          <a:bodyPr anchor="t">
            <a:normAutofit fontScale="92500" lnSpcReduction="10000"/>
          </a:bodyPr>
          <a:lstStyle/>
          <a:p>
            <a:r>
              <a:rPr lang="en-US" sz="1700" dirty="0"/>
              <a:t>Closed Sea</a:t>
            </a:r>
          </a:p>
          <a:p>
            <a:r>
              <a:rPr lang="en-US" sz="1700" dirty="0"/>
              <a:t>22 nations</a:t>
            </a:r>
            <a:r>
              <a:rPr lang="el-GR" sz="1700" dirty="0"/>
              <a:t>, </a:t>
            </a:r>
            <a:r>
              <a:rPr lang="en-US" sz="1700" dirty="0"/>
              <a:t>in</a:t>
            </a:r>
            <a:r>
              <a:rPr lang="el-GR" sz="1700" dirty="0"/>
              <a:t> 3 </a:t>
            </a:r>
            <a:r>
              <a:rPr lang="en-US" sz="1700" dirty="0"/>
              <a:t>continents</a:t>
            </a:r>
            <a:r>
              <a:rPr lang="el-GR" sz="1700" dirty="0"/>
              <a:t>, 46.000 </a:t>
            </a:r>
            <a:r>
              <a:rPr lang="en-US" sz="1700" dirty="0"/>
              <a:t>km </a:t>
            </a:r>
            <a:r>
              <a:rPr lang="el-GR" sz="1700" dirty="0"/>
              <a:t> </a:t>
            </a:r>
            <a:r>
              <a:rPr lang="en-US" sz="1700" dirty="0"/>
              <a:t>coastline</a:t>
            </a:r>
            <a:r>
              <a:rPr lang="el-GR" sz="1700" dirty="0"/>
              <a:t>, 480 </a:t>
            </a:r>
            <a:r>
              <a:rPr lang="en-US" sz="1700" dirty="0"/>
              <a:t>m</a:t>
            </a:r>
            <a:r>
              <a:rPr lang="el-GR" sz="1700" dirty="0"/>
              <a:t>. </a:t>
            </a:r>
            <a:r>
              <a:rPr lang="en-US" sz="1700" dirty="0"/>
              <a:t>people</a:t>
            </a:r>
            <a:endParaRPr lang="el-GR" sz="1700" dirty="0"/>
          </a:p>
          <a:p>
            <a:r>
              <a:rPr lang="en-US" sz="1700" dirty="0">
                <a:effectLst/>
                <a:latin typeface="Aptos" panose="020B0004020202020204" pitchFamily="34" charset="0"/>
                <a:ea typeface="Aptos" panose="020B0004020202020204" pitchFamily="34" charset="0"/>
                <a:cs typeface="Times New Roman" panose="02020603050405020304" pitchFamily="18" charset="0"/>
              </a:rPr>
              <a:t>hotspot</a:t>
            </a:r>
            <a:r>
              <a:rPr lang="el-GR" sz="1700" dirty="0">
                <a:effectLst/>
                <a:latin typeface="Aptos" panose="020B0004020202020204" pitchFamily="34" charset="0"/>
                <a:ea typeface="Aptos" panose="020B0004020202020204" pitchFamily="34" charset="0"/>
                <a:cs typeface="Times New Roman" panose="02020603050405020304" pitchFamily="18" charset="0"/>
              </a:rPr>
              <a:t> </a:t>
            </a:r>
            <a:r>
              <a:rPr lang="en-US" sz="1700" dirty="0">
                <a:effectLst/>
                <a:latin typeface="Aptos" panose="020B0004020202020204" pitchFamily="34" charset="0"/>
                <a:ea typeface="Aptos" panose="020B0004020202020204" pitchFamily="34" charset="0"/>
                <a:cs typeface="Times New Roman" panose="02020603050405020304" pitchFamily="18" charset="0"/>
              </a:rPr>
              <a:t>for climate change with faster increase of temperature</a:t>
            </a:r>
            <a:r>
              <a:rPr lang="el-GR" sz="1700" dirty="0">
                <a:effectLst/>
                <a:latin typeface="Aptos" panose="020B0004020202020204" pitchFamily="34" charset="0"/>
                <a:ea typeface="Aptos" panose="020B0004020202020204" pitchFamily="34" charset="0"/>
                <a:cs typeface="Times New Roman" panose="02020603050405020304" pitchFamily="18" charset="0"/>
              </a:rPr>
              <a:t> (0.61°</a:t>
            </a:r>
            <a:r>
              <a:rPr lang="en-US" sz="1700" dirty="0">
                <a:effectLst/>
                <a:latin typeface="Aptos" panose="020B0004020202020204" pitchFamily="34" charset="0"/>
                <a:ea typeface="Aptos" panose="020B0004020202020204" pitchFamily="34" charset="0"/>
                <a:cs typeface="Times New Roman" panose="02020603050405020304" pitchFamily="18" charset="0"/>
              </a:rPr>
              <a:t>C</a:t>
            </a:r>
            <a:r>
              <a:rPr lang="el-GR" sz="1700" dirty="0">
                <a:effectLst/>
                <a:latin typeface="Aptos" panose="020B0004020202020204" pitchFamily="34" charset="0"/>
                <a:ea typeface="Aptos" panose="020B0004020202020204" pitchFamily="34" charset="0"/>
                <a:cs typeface="Times New Roman" panose="02020603050405020304" pitchFamily="18" charset="0"/>
              </a:rPr>
              <a:t>/</a:t>
            </a:r>
            <a:r>
              <a:rPr lang="en-US" sz="1700" dirty="0">
                <a:effectLst/>
                <a:latin typeface="Aptos" panose="020B0004020202020204" pitchFamily="34" charset="0"/>
                <a:ea typeface="Aptos" panose="020B0004020202020204" pitchFamily="34" charset="0"/>
                <a:cs typeface="Times New Roman" panose="02020603050405020304" pitchFamily="18" charset="0"/>
              </a:rPr>
              <a:t>decade</a:t>
            </a:r>
            <a:r>
              <a:rPr lang="el-GR" sz="1700" dirty="0">
                <a:effectLst/>
                <a:latin typeface="Aptos" panose="020B0004020202020204" pitchFamily="34" charset="0"/>
                <a:ea typeface="Aptos" panose="020B0004020202020204" pitchFamily="34" charset="0"/>
                <a:cs typeface="Times New Roman" panose="02020603050405020304" pitchFamily="18" charset="0"/>
              </a:rPr>
              <a:t> – </a:t>
            </a:r>
            <a:r>
              <a:rPr lang="en-US" sz="1700" dirty="0">
                <a:effectLst/>
                <a:latin typeface="Aptos" panose="020B0004020202020204" pitchFamily="34" charset="0"/>
                <a:ea typeface="Aptos" panose="020B0004020202020204" pitchFamily="34" charset="0"/>
                <a:cs typeface="Times New Roman" panose="02020603050405020304" pitchFamily="18" charset="0"/>
              </a:rPr>
              <a:t>vs</a:t>
            </a:r>
            <a:r>
              <a:rPr lang="el-GR" sz="1700" dirty="0">
                <a:effectLst/>
                <a:latin typeface="Aptos" panose="020B0004020202020204" pitchFamily="34" charset="0"/>
                <a:ea typeface="Aptos" panose="020B0004020202020204" pitchFamily="34" charset="0"/>
                <a:cs typeface="Times New Roman" panose="02020603050405020304" pitchFamily="18" charset="0"/>
              </a:rPr>
              <a:t> 0.11°</a:t>
            </a:r>
            <a:r>
              <a:rPr lang="en-US" sz="1700" dirty="0">
                <a:effectLst/>
                <a:latin typeface="Aptos" panose="020B0004020202020204" pitchFamily="34" charset="0"/>
                <a:ea typeface="Aptos" panose="020B0004020202020204" pitchFamily="34" charset="0"/>
                <a:cs typeface="Times New Roman" panose="02020603050405020304" pitchFamily="18" charset="0"/>
              </a:rPr>
              <a:t>C</a:t>
            </a:r>
            <a:r>
              <a:rPr lang="el-GR" sz="1700" dirty="0">
                <a:effectLst/>
                <a:latin typeface="Aptos" panose="020B0004020202020204" pitchFamily="34" charset="0"/>
                <a:ea typeface="Aptos" panose="020B0004020202020204" pitchFamily="34" charset="0"/>
                <a:cs typeface="Times New Roman" panose="02020603050405020304" pitchFamily="18" charset="0"/>
              </a:rPr>
              <a:t> </a:t>
            </a:r>
            <a:r>
              <a:rPr lang="en-US" sz="1700" dirty="0">
                <a:effectLst/>
                <a:latin typeface="Aptos" panose="020B0004020202020204" pitchFamily="34" charset="0"/>
                <a:ea typeface="Aptos" panose="020B0004020202020204" pitchFamily="34" charset="0"/>
                <a:cs typeface="Times New Roman" panose="02020603050405020304" pitchFamily="18" charset="0"/>
              </a:rPr>
              <a:t>worldwide</a:t>
            </a:r>
            <a:r>
              <a:rPr lang="el-GR" sz="1700" dirty="0">
                <a:effectLst/>
                <a:latin typeface="Aptos" panose="020B0004020202020204" pitchFamily="34" charset="0"/>
                <a:ea typeface="Aptos" panose="020B0004020202020204" pitchFamily="34" charset="0"/>
                <a:cs typeface="Times New Roman" panose="02020603050405020304" pitchFamily="18" charset="0"/>
              </a:rPr>
              <a:t>).</a:t>
            </a:r>
          </a:p>
          <a:p>
            <a:r>
              <a:rPr lang="en-US" sz="1700" dirty="0">
                <a:latin typeface="Aptos" panose="020B0004020202020204" pitchFamily="34" charset="0"/>
                <a:cs typeface="Times New Roman" panose="02020603050405020304" pitchFamily="18" charset="0"/>
              </a:rPr>
              <a:t>Many human </a:t>
            </a:r>
            <a:r>
              <a:rPr lang="en-US" sz="1700" dirty="0" err="1">
                <a:latin typeface="Aptos" panose="020B0004020202020204" pitchFamily="34" charset="0"/>
                <a:cs typeface="Times New Roman" panose="02020603050405020304" pitchFamily="18" charset="0"/>
              </a:rPr>
              <a:t>presures</a:t>
            </a:r>
            <a:endParaRPr lang="el-GR" sz="1700" dirty="0">
              <a:latin typeface="Aptos" panose="020B0004020202020204" pitchFamily="34" charset="0"/>
              <a:cs typeface="Times New Roman" panose="02020603050405020304" pitchFamily="18" charset="0"/>
            </a:endParaRPr>
          </a:p>
          <a:p>
            <a:r>
              <a:rPr lang="en-US" sz="1700" dirty="0">
                <a:latin typeface="Aptos" panose="020B0004020202020204" pitchFamily="34" charset="0"/>
                <a:cs typeface="Times New Roman" panose="02020603050405020304" pitchFamily="18" charset="0"/>
              </a:rPr>
              <a:t>Many invasive species</a:t>
            </a:r>
            <a:endParaRPr lang="en-US" sz="1700" dirty="0"/>
          </a:p>
        </p:txBody>
      </p:sp>
      <p:pic>
        <p:nvPicPr>
          <p:cNvPr id="4102" name="Picture 6" descr="The Mediterranean Sea compared in size with the USA. ">
            <a:extLst>
              <a:ext uri="{FF2B5EF4-FFF2-40B4-BE49-F238E27FC236}">
                <a16:creationId xmlns:a16="http://schemas.microsoft.com/office/drawing/2014/main" id="{846A8A71-4C1B-9656-ABFB-517C3367D8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737589"/>
            <a:ext cx="6903720" cy="338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55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6E251-9F02-8A4A-C67C-5CA86EFB7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EC4D41-E49F-92BE-1005-D21D890B6A2D}"/>
              </a:ext>
            </a:extLst>
          </p:cNvPr>
          <p:cNvSpPr>
            <a:spLocks noGrp="1"/>
          </p:cNvSpPr>
          <p:nvPr>
            <p:ph type="title"/>
          </p:nvPr>
        </p:nvSpPr>
        <p:spPr>
          <a:xfrm>
            <a:off x="640080" y="329184"/>
            <a:ext cx="6894576" cy="1783080"/>
          </a:xfrm>
        </p:spPr>
        <p:txBody>
          <a:bodyPr anchor="b">
            <a:normAutofit/>
          </a:bodyPr>
          <a:lstStyle/>
          <a:p>
            <a:r>
              <a:rPr lang="en-US" sz="5400" dirty="0"/>
              <a:t>The Mediterranean and aquaculture</a:t>
            </a:r>
          </a:p>
        </p:txBody>
      </p:sp>
      <p:sp>
        <p:nvSpPr>
          <p:cNvPr id="4" name="Rectangle 1">
            <a:extLst>
              <a:ext uri="{FF2B5EF4-FFF2-40B4-BE49-F238E27FC236}">
                <a16:creationId xmlns:a16="http://schemas.microsoft.com/office/drawing/2014/main" id="{A514956B-956C-F1C0-E65E-AB65CEAAB13E}"/>
              </a:ext>
            </a:extLst>
          </p:cNvPr>
          <p:cNvSpPr>
            <a:spLocks noGrp="1" noChangeArrowheads="1"/>
          </p:cNvSpPr>
          <p:nvPr>
            <p:ph idx="1"/>
          </p:nvPr>
        </p:nvSpPr>
        <p:spPr bwMode="auto">
          <a:xfrm>
            <a:off x="640079" y="2706624"/>
            <a:ext cx="10866121" cy="3483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eaLnBrk="0" fontAlgn="base" hangingPunct="0">
              <a:spcBef>
                <a:spcPct val="0"/>
              </a:spcBef>
              <a:spcAft>
                <a:spcPts val="600"/>
              </a:spcAft>
              <a:buNone/>
            </a:pPr>
            <a:r>
              <a:rPr kumimoji="0" lang="en-US" altLang="en-US" sz="2200" b="1" i="0" u="none" strike="noStrike" cap="none" normalizeH="0" baseline="0" dirty="0">
                <a:ln>
                  <a:noFill/>
                </a:ln>
                <a:effectLst/>
                <a:latin typeface="Arial" panose="020B0604020202020204" pitchFamily="34" charset="0"/>
              </a:rPr>
              <a:t>The main species cultured are gilthead seabream and European seabass</a:t>
            </a:r>
          </a:p>
          <a:p>
            <a:pPr eaLnBrk="0" fontAlgn="base" hangingPunct="0">
              <a:spcBef>
                <a:spcPct val="0"/>
              </a:spcBef>
              <a:spcAft>
                <a:spcPts val="600"/>
              </a:spcAft>
            </a:pPr>
            <a:endParaRPr lang="en-US" altLang="en-US" sz="2200" b="1" dirty="0">
              <a:latin typeface="Arial" panose="020B0604020202020204" pitchFamily="34" charset="0"/>
            </a:endParaRPr>
          </a:p>
        </p:txBody>
      </p:sp>
      <p:pic>
        <p:nvPicPr>
          <p:cNvPr id="7" name="Picture 6">
            <a:extLst>
              <a:ext uri="{FF2B5EF4-FFF2-40B4-BE49-F238E27FC236}">
                <a16:creationId xmlns:a16="http://schemas.microsoft.com/office/drawing/2014/main" id="{AC19E523-5429-4E47-7FFD-95763864A8F9}"/>
              </a:ext>
            </a:extLst>
          </p:cNvPr>
          <p:cNvPicPr>
            <a:picLocks noChangeAspect="1"/>
          </p:cNvPicPr>
          <p:nvPr/>
        </p:nvPicPr>
        <p:blipFill>
          <a:blip r:embed="rId2"/>
          <a:stretch>
            <a:fillRect/>
          </a:stretch>
        </p:blipFill>
        <p:spPr>
          <a:xfrm>
            <a:off x="640079" y="3399008"/>
            <a:ext cx="4014216" cy="1973657"/>
          </a:xfrm>
          <a:prstGeom prst="rect">
            <a:avLst/>
          </a:prstGeom>
        </p:spPr>
      </p:pic>
      <p:pic>
        <p:nvPicPr>
          <p:cNvPr id="5" name="Picture 4">
            <a:extLst>
              <a:ext uri="{FF2B5EF4-FFF2-40B4-BE49-F238E27FC236}">
                <a16:creationId xmlns:a16="http://schemas.microsoft.com/office/drawing/2014/main" id="{FB94A0DC-6257-BCEC-90AD-D92359152D72}"/>
              </a:ext>
            </a:extLst>
          </p:cNvPr>
          <p:cNvPicPr>
            <a:picLocks noChangeAspect="1"/>
          </p:cNvPicPr>
          <p:nvPr/>
        </p:nvPicPr>
        <p:blipFill>
          <a:blip r:embed="rId3"/>
          <a:stretch>
            <a:fillRect/>
          </a:stretch>
        </p:blipFill>
        <p:spPr>
          <a:xfrm>
            <a:off x="5720247" y="3741260"/>
            <a:ext cx="3995928" cy="1562984"/>
          </a:xfrm>
          <a:prstGeom prst="rect">
            <a:avLst/>
          </a:prstGeom>
        </p:spPr>
      </p:pic>
      <p:sp>
        <p:nvSpPr>
          <p:cNvPr id="8" name="TextBox 7">
            <a:extLst>
              <a:ext uri="{FF2B5EF4-FFF2-40B4-BE49-F238E27FC236}">
                <a16:creationId xmlns:a16="http://schemas.microsoft.com/office/drawing/2014/main" id="{2812D650-7A33-639F-3288-5CBB701EBC07}"/>
              </a:ext>
            </a:extLst>
          </p:cNvPr>
          <p:cNvSpPr txBox="1"/>
          <p:nvPr/>
        </p:nvSpPr>
        <p:spPr>
          <a:xfrm>
            <a:off x="1136891" y="5521755"/>
            <a:ext cx="2164375" cy="369332"/>
          </a:xfrm>
          <a:prstGeom prst="rect">
            <a:avLst/>
          </a:prstGeom>
          <a:noFill/>
        </p:spPr>
        <p:txBody>
          <a:bodyPr wrap="none" rtlCol="0">
            <a:spAutoFit/>
          </a:bodyPr>
          <a:lstStyle/>
          <a:p>
            <a:r>
              <a:rPr lang="el-GR" dirty="0"/>
              <a:t>244.186 </a:t>
            </a:r>
            <a:r>
              <a:rPr lang="en-US" dirty="0" err="1"/>
              <a:t>mtn</a:t>
            </a:r>
            <a:r>
              <a:rPr lang="el-GR" dirty="0"/>
              <a:t> </a:t>
            </a:r>
            <a:r>
              <a:rPr lang="en-US" dirty="0"/>
              <a:t>in</a:t>
            </a:r>
            <a:r>
              <a:rPr lang="el-GR" dirty="0"/>
              <a:t> 2023</a:t>
            </a:r>
            <a:endParaRPr lang="en-US" dirty="0"/>
          </a:p>
        </p:txBody>
      </p:sp>
      <p:sp>
        <p:nvSpPr>
          <p:cNvPr id="9" name="TextBox 8">
            <a:extLst>
              <a:ext uri="{FF2B5EF4-FFF2-40B4-BE49-F238E27FC236}">
                <a16:creationId xmlns:a16="http://schemas.microsoft.com/office/drawing/2014/main" id="{2B82FA42-15EF-F53D-A316-48D1C0EBFE3D}"/>
              </a:ext>
            </a:extLst>
          </p:cNvPr>
          <p:cNvSpPr txBox="1"/>
          <p:nvPr/>
        </p:nvSpPr>
        <p:spPr>
          <a:xfrm>
            <a:off x="6268123" y="5521755"/>
            <a:ext cx="2164375" cy="369332"/>
          </a:xfrm>
          <a:prstGeom prst="rect">
            <a:avLst/>
          </a:prstGeom>
          <a:noFill/>
        </p:spPr>
        <p:txBody>
          <a:bodyPr wrap="none" rtlCol="0">
            <a:spAutoFit/>
          </a:bodyPr>
          <a:lstStyle/>
          <a:p>
            <a:r>
              <a:rPr lang="el-GR" dirty="0"/>
              <a:t>236.332 </a:t>
            </a:r>
            <a:r>
              <a:rPr lang="en-US" dirty="0" err="1"/>
              <a:t>mtn</a:t>
            </a:r>
            <a:r>
              <a:rPr lang="el-GR" dirty="0"/>
              <a:t> </a:t>
            </a:r>
            <a:r>
              <a:rPr lang="en-US" dirty="0"/>
              <a:t>in</a:t>
            </a:r>
            <a:r>
              <a:rPr lang="el-GR" dirty="0"/>
              <a:t> 2023</a:t>
            </a:r>
            <a:endParaRPr lang="en-US" dirty="0"/>
          </a:p>
        </p:txBody>
      </p:sp>
    </p:spTree>
    <p:extLst>
      <p:ext uri="{BB962C8B-B14F-4D97-AF65-F5344CB8AC3E}">
        <p14:creationId xmlns:p14="http://schemas.microsoft.com/office/powerpoint/2010/main" val="41903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47236-B4A7-8AA4-E803-0F05A702DB41}"/>
              </a:ext>
            </a:extLst>
          </p:cNvPr>
          <p:cNvSpPr>
            <a:spLocks noGrp="1"/>
          </p:cNvSpPr>
          <p:nvPr>
            <p:ph type="title"/>
          </p:nvPr>
        </p:nvSpPr>
        <p:spPr/>
        <p:txBody>
          <a:bodyPr/>
          <a:lstStyle/>
          <a:p>
            <a:r>
              <a:rPr lang="en-US" dirty="0"/>
              <a:t>Animal production</a:t>
            </a:r>
            <a:endParaRPr lang="en-GR" dirty="0"/>
          </a:p>
        </p:txBody>
      </p:sp>
      <p:graphicFrame>
        <p:nvGraphicFramePr>
          <p:cNvPr id="4" name="Content Placeholder 3">
            <a:extLst>
              <a:ext uri="{FF2B5EF4-FFF2-40B4-BE49-F238E27FC236}">
                <a16:creationId xmlns:a16="http://schemas.microsoft.com/office/drawing/2014/main" id="{9CBF0766-C89E-5740-1F05-080FD42AF2F6}"/>
              </a:ext>
            </a:extLst>
          </p:cNvPr>
          <p:cNvGraphicFramePr>
            <a:graphicFrameLocks noGrp="1"/>
          </p:cNvGraphicFramePr>
          <p:nvPr>
            <p:ph idx="1"/>
            <p:extLst>
              <p:ext uri="{D42A27DB-BD31-4B8C-83A1-F6EECF244321}">
                <p14:modId xmlns:p14="http://schemas.microsoft.com/office/powerpoint/2010/main" val="3166894774"/>
              </p:ext>
            </p:extLst>
          </p:nvPr>
        </p:nvGraphicFramePr>
        <p:xfrm>
          <a:off x="838200" y="2126774"/>
          <a:ext cx="8412480" cy="2377440"/>
        </p:xfrm>
        <a:graphic>
          <a:graphicData uri="http://schemas.openxmlformats.org/drawingml/2006/table">
            <a:tbl>
              <a:tblPr>
                <a:tableStyleId>{E8B1032C-EA38-4F05-BA0D-38AFFFC7BED3}</a:tableStyleId>
              </a:tblPr>
              <a:tblGrid>
                <a:gridCol w="1682496">
                  <a:extLst>
                    <a:ext uri="{9D8B030D-6E8A-4147-A177-3AD203B41FA5}">
                      <a16:colId xmlns:a16="http://schemas.microsoft.com/office/drawing/2014/main" val="3766363337"/>
                    </a:ext>
                  </a:extLst>
                </a:gridCol>
                <a:gridCol w="1682496">
                  <a:extLst>
                    <a:ext uri="{9D8B030D-6E8A-4147-A177-3AD203B41FA5}">
                      <a16:colId xmlns:a16="http://schemas.microsoft.com/office/drawing/2014/main" val="170366779"/>
                    </a:ext>
                  </a:extLst>
                </a:gridCol>
                <a:gridCol w="1682496">
                  <a:extLst>
                    <a:ext uri="{9D8B030D-6E8A-4147-A177-3AD203B41FA5}">
                      <a16:colId xmlns:a16="http://schemas.microsoft.com/office/drawing/2014/main" val="1366464700"/>
                    </a:ext>
                  </a:extLst>
                </a:gridCol>
                <a:gridCol w="1682496">
                  <a:extLst>
                    <a:ext uri="{9D8B030D-6E8A-4147-A177-3AD203B41FA5}">
                      <a16:colId xmlns:a16="http://schemas.microsoft.com/office/drawing/2014/main" val="3407306979"/>
                    </a:ext>
                  </a:extLst>
                </a:gridCol>
                <a:gridCol w="1682496">
                  <a:extLst>
                    <a:ext uri="{9D8B030D-6E8A-4147-A177-3AD203B41FA5}">
                      <a16:colId xmlns:a16="http://schemas.microsoft.com/office/drawing/2014/main" val="550549884"/>
                    </a:ext>
                  </a:extLst>
                </a:gridCol>
              </a:tblGrid>
              <a:tr h="0">
                <a:tc>
                  <a:txBody>
                    <a:bodyPr/>
                    <a:lstStyle/>
                    <a:p>
                      <a:endParaRPr lang="el-GR" b="0" dirty="0"/>
                    </a:p>
                  </a:txBody>
                  <a:tcPr anchor="ctr"/>
                </a:tc>
                <a:tc>
                  <a:txBody>
                    <a:bodyPr/>
                    <a:lstStyle/>
                    <a:p>
                      <a:r>
                        <a:rPr lang="en-US" b="1" dirty="0"/>
                        <a:t>beef</a:t>
                      </a:r>
                      <a:endParaRPr lang="el-GR" b="1" dirty="0"/>
                    </a:p>
                  </a:txBody>
                  <a:tcPr anchor="ctr"/>
                </a:tc>
                <a:tc>
                  <a:txBody>
                    <a:bodyPr/>
                    <a:lstStyle/>
                    <a:p>
                      <a:r>
                        <a:rPr lang="en-US" b="1" dirty="0"/>
                        <a:t>chicken</a:t>
                      </a:r>
                      <a:endParaRPr lang="el-GR" b="1" dirty="0"/>
                    </a:p>
                  </a:txBody>
                  <a:tcPr anchor="ctr"/>
                </a:tc>
                <a:tc>
                  <a:txBody>
                    <a:bodyPr/>
                    <a:lstStyle/>
                    <a:p>
                      <a:r>
                        <a:rPr lang="en-US" b="1" dirty="0"/>
                        <a:t>pork</a:t>
                      </a:r>
                      <a:endParaRPr lang="el-GR" b="1" dirty="0"/>
                    </a:p>
                  </a:txBody>
                  <a:tcPr anchor="ctr"/>
                </a:tc>
                <a:tc>
                  <a:txBody>
                    <a:bodyPr/>
                    <a:lstStyle/>
                    <a:p>
                      <a:r>
                        <a:rPr lang="en-US" b="1" dirty="0"/>
                        <a:t>seabass</a:t>
                      </a:r>
                      <a:endParaRPr lang="el-GR" b="1" dirty="0"/>
                    </a:p>
                  </a:txBody>
                  <a:tcPr anchor="ctr"/>
                </a:tc>
                <a:extLst>
                  <a:ext uri="{0D108BD9-81ED-4DB2-BD59-A6C34878D82A}">
                    <a16:rowId xmlns:a16="http://schemas.microsoft.com/office/drawing/2014/main" val="262439838"/>
                  </a:ext>
                </a:extLst>
              </a:tr>
              <a:tr h="0">
                <a:tc>
                  <a:txBody>
                    <a:bodyPr/>
                    <a:lstStyle/>
                    <a:p>
                      <a:r>
                        <a:rPr lang="en-US" b="0" dirty="0"/>
                        <a:t>Times to slaughter</a:t>
                      </a:r>
                      <a:endParaRPr lang="el-GR" b="0" dirty="0"/>
                    </a:p>
                  </a:txBody>
                  <a:tcPr anchor="ctr"/>
                </a:tc>
                <a:tc>
                  <a:txBody>
                    <a:bodyPr/>
                    <a:lstStyle/>
                    <a:p>
                      <a:r>
                        <a:rPr lang="el-GR" dirty="0"/>
                        <a:t>18–24 </a:t>
                      </a:r>
                      <a:r>
                        <a:rPr lang="en-US" dirty="0" err="1"/>
                        <a:t>mo</a:t>
                      </a:r>
                      <a:endParaRPr lang="el-GR" dirty="0"/>
                    </a:p>
                  </a:txBody>
                  <a:tcPr anchor="ctr"/>
                </a:tc>
                <a:tc>
                  <a:txBody>
                    <a:bodyPr/>
                    <a:lstStyle/>
                    <a:p>
                      <a:r>
                        <a:rPr lang="el-GR" dirty="0"/>
                        <a:t>6–8 </a:t>
                      </a:r>
                      <a:r>
                        <a:rPr lang="en-US" dirty="0" err="1"/>
                        <a:t>wks</a:t>
                      </a:r>
                      <a:endParaRPr lang="el-GR" dirty="0"/>
                    </a:p>
                  </a:txBody>
                  <a:tcPr anchor="ctr"/>
                </a:tc>
                <a:tc>
                  <a:txBody>
                    <a:bodyPr/>
                    <a:lstStyle/>
                    <a:p>
                      <a:r>
                        <a:rPr lang="el-GR" dirty="0"/>
                        <a:t>5–6 </a:t>
                      </a:r>
                      <a:r>
                        <a:rPr lang="en-US" dirty="0" err="1"/>
                        <a:t>mo</a:t>
                      </a:r>
                      <a:endParaRPr lang="el-GR" dirty="0"/>
                    </a:p>
                  </a:txBody>
                  <a:tcPr anchor="ctr"/>
                </a:tc>
                <a:tc>
                  <a:txBody>
                    <a:bodyPr/>
                    <a:lstStyle/>
                    <a:p>
                      <a:r>
                        <a:rPr lang="el-GR" dirty="0"/>
                        <a:t>18–24 </a:t>
                      </a:r>
                      <a:r>
                        <a:rPr lang="en-US" dirty="0" err="1"/>
                        <a:t>mo</a:t>
                      </a:r>
                      <a:endParaRPr lang="el-GR" dirty="0"/>
                    </a:p>
                  </a:txBody>
                  <a:tcPr anchor="ctr"/>
                </a:tc>
                <a:extLst>
                  <a:ext uri="{0D108BD9-81ED-4DB2-BD59-A6C34878D82A}">
                    <a16:rowId xmlns:a16="http://schemas.microsoft.com/office/drawing/2014/main" val="416310478"/>
                  </a:ext>
                </a:extLst>
              </a:tr>
              <a:tr h="0">
                <a:tc>
                  <a:txBody>
                    <a:bodyPr/>
                    <a:lstStyle/>
                    <a:p>
                      <a:r>
                        <a:rPr lang="el-GR" b="0" dirty="0"/>
                        <a:t>(</a:t>
                      </a:r>
                      <a:r>
                        <a:rPr lang="en-GB" b="0" dirty="0"/>
                        <a:t>FCR)</a:t>
                      </a:r>
                    </a:p>
                  </a:txBody>
                  <a:tcPr anchor="ctr"/>
                </a:tc>
                <a:tc>
                  <a:txBody>
                    <a:bodyPr/>
                    <a:lstStyle/>
                    <a:p>
                      <a:r>
                        <a:rPr lang="en-GR"/>
                        <a:t>6–10</a:t>
                      </a:r>
                    </a:p>
                  </a:txBody>
                  <a:tcPr anchor="ctr"/>
                </a:tc>
                <a:tc>
                  <a:txBody>
                    <a:bodyPr/>
                    <a:lstStyle/>
                    <a:p>
                      <a:r>
                        <a:rPr lang="en-GR"/>
                        <a:t>1,5–2,0</a:t>
                      </a:r>
                    </a:p>
                  </a:txBody>
                  <a:tcPr anchor="ctr"/>
                </a:tc>
                <a:tc>
                  <a:txBody>
                    <a:bodyPr/>
                    <a:lstStyle/>
                    <a:p>
                      <a:r>
                        <a:rPr lang="en-GR" dirty="0"/>
                        <a:t>2,7–3,5</a:t>
                      </a:r>
                    </a:p>
                  </a:txBody>
                  <a:tcPr anchor="ctr"/>
                </a:tc>
                <a:tc>
                  <a:txBody>
                    <a:bodyPr/>
                    <a:lstStyle/>
                    <a:p>
                      <a:r>
                        <a:rPr lang="en-GR"/>
                        <a:t>1,5–2,5</a:t>
                      </a:r>
                    </a:p>
                  </a:txBody>
                  <a:tcPr anchor="ctr"/>
                </a:tc>
                <a:extLst>
                  <a:ext uri="{0D108BD9-81ED-4DB2-BD59-A6C34878D82A}">
                    <a16:rowId xmlns:a16="http://schemas.microsoft.com/office/drawing/2014/main" val="674875890"/>
                  </a:ext>
                </a:extLst>
              </a:tr>
              <a:tr h="0">
                <a:tc>
                  <a:txBody>
                    <a:bodyPr/>
                    <a:lstStyle/>
                    <a:p>
                      <a:r>
                        <a:rPr lang="en-US" b="0" dirty="0" err="1"/>
                        <a:t>Dres</a:t>
                      </a:r>
                      <a:r>
                        <a:rPr lang="en-US" b="0" dirty="0"/>
                        <a:t>-out</a:t>
                      </a:r>
                      <a:endParaRPr lang="el-GR" b="0" dirty="0"/>
                    </a:p>
                  </a:txBody>
                  <a:tcPr anchor="ctr"/>
                </a:tc>
                <a:tc>
                  <a:txBody>
                    <a:bodyPr/>
                    <a:lstStyle/>
                    <a:p>
                      <a:r>
                        <a:rPr lang="en-GR"/>
                        <a:t>~45%</a:t>
                      </a:r>
                    </a:p>
                  </a:txBody>
                  <a:tcPr anchor="ctr"/>
                </a:tc>
                <a:tc>
                  <a:txBody>
                    <a:bodyPr/>
                    <a:lstStyle/>
                    <a:p>
                      <a:r>
                        <a:rPr lang="en-GR"/>
                        <a:t>~70%</a:t>
                      </a:r>
                    </a:p>
                  </a:txBody>
                  <a:tcPr anchor="ctr"/>
                </a:tc>
                <a:tc>
                  <a:txBody>
                    <a:bodyPr/>
                    <a:lstStyle/>
                    <a:p>
                      <a:r>
                        <a:rPr lang="en-GR"/>
                        <a:t>~55–60%</a:t>
                      </a:r>
                    </a:p>
                  </a:txBody>
                  <a:tcPr anchor="ctr"/>
                </a:tc>
                <a:tc>
                  <a:txBody>
                    <a:bodyPr/>
                    <a:lstStyle/>
                    <a:p>
                      <a:r>
                        <a:rPr lang="el-GR" dirty="0"/>
                        <a:t>~50% (</a:t>
                      </a:r>
                      <a:r>
                        <a:rPr lang="en-US" dirty="0"/>
                        <a:t>fillet</a:t>
                      </a:r>
                      <a:r>
                        <a:rPr lang="el-GR" dirty="0"/>
                        <a:t>)</a:t>
                      </a:r>
                    </a:p>
                  </a:txBody>
                  <a:tcPr anchor="ctr"/>
                </a:tc>
                <a:extLst>
                  <a:ext uri="{0D108BD9-81ED-4DB2-BD59-A6C34878D82A}">
                    <a16:rowId xmlns:a16="http://schemas.microsoft.com/office/drawing/2014/main" val="313084979"/>
                  </a:ext>
                </a:extLst>
              </a:tr>
              <a:tr h="0">
                <a:tc>
                  <a:txBody>
                    <a:bodyPr/>
                    <a:lstStyle/>
                    <a:p>
                      <a:r>
                        <a:rPr lang="en-US" b="0" dirty="0"/>
                        <a:t>Environmental footprint</a:t>
                      </a:r>
                      <a:endParaRPr lang="el-GR" b="0" dirty="0"/>
                    </a:p>
                  </a:txBody>
                  <a:tcPr anchor="ctr"/>
                </a:tc>
                <a:tc>
                  <a:txBody>
                    <a:bodyPr/>
                    <a:lstStyle/>
                    <a:p>
                      <a:r>
                        <a:rPr lang="en-US" dirty="0"/>
                        <a:t>High</a:t>
                      </a:r>
                      <a:endParaRPr lang="el-GR" dirty="0"/>
                    </a:p>
                  </a:txBody>
                  <a:tcPr anchor="ctr"/>
                </a:tc>
                <a:tc>
                  <a:txBody>
                    <a:bodyPr/>
                    <a:lstStyle/>
                    <a:p>
                      <a:r>
                        <a:rPr lang="en-US" dirty="0"/>
                        <a:t>Low-medium</a:t>
                      </a:r>
                      <a:endParaRPr lang="el-GR" dirty="0"/>
                    </a:p>
                  </a:txBody>
                  <a:tcPr anchor="ctr"/>
                </a:tc>
                <a:tc>
                  <a:txBody>
                    <a:bodyPr/>
                    <a:lstStyle/>
                    <a:p>
                      <a:r>
                        <a:rPr lang="en-US" dirty="0"/>
                        <a:t>Medium-high</a:t>
                      </a:r>
                      <a:endParaRPr lang="el-GR" dirty="0"/>
                    </a:p>
                  </a:txBody>
                  <a:tcPr anchor="ctr"/>
                </a:tc>
                <a:tc>
                  <a:txBody>
                    <a:bodyPr/>
                    <a:lstStyle/>
                    <a:p>
                      <a:r>
                        <a:rPr lang="en-US" dirty="0"/>
                        <a:t>Medium</a:t>
                      </a:r>
                      <a:endParaRPr lang="el-GR" dirty="0"/>
                    </a:p>
                  </a:txBody>
                  <a:tcPr anchor="ctr"/>
                </a:tc>
                <a:extLst>
                  <a:ext uri="{0D108BD9-81ED-4DB2-BD59-A6C34878D82A}">
                    <a16:rowId xmlns:a16="http://schemas.microsoft.com/office/drawing/2014/main" val="2960983319"/>
                  </a:ext>
                </a:extLst>
              </a:tr>
            </a:tbl>
          </a:graphicData>
        </a:graphic>
      </p:graphicFrame>
    </p:spTree>
    <p:extLst>
      <p:ext uri="{BB962C8B-B14F-4D97-AF65-F5344CB8AC3E}">
        <p14:creationId xmlns:p14="http://schemas.microsoft.com/office/powerpoint/2010/main" val="2070186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E5EAB-25B9-9A74-4FFF-34574A0D7989}"/>
              </a:ext>
            </a:extLst>
          </p:cNvPr>
          <p:cNvSpPr>
            <a:spLocks noGrp="1"/>
          </p:cNvSpPr>
          <p:nvPr>
            <p:ph type="title"/>
          </p:nvPr>
        </p:nvSpPr>
        <p:spPr>
          <a:xfrm>
            <a:off x="586478" y="1683756"/>
            <a:ext cx="3115265" cy="2396359"/>
          </a:xfrm>
        </p:spPr>
        <p:txBody>
          <a:bodyPr anchor="b">
            <a:normAutofit/>
          </a:bodyPr>
          <a:lstStyle/>
          <a:p>
            <a:pPr algn="r"/>
            <a:r>
              <a:rPr lang="en-US" sz="4000" dirty="0" err="1"/>
              <a:t>Programme</a:t>
            </a:r>
            <a:r>
              <a:rPr lang="el-GR" sz="4000" dirty="0"/>
              <a:t> </a:t>
            </a:r>
            <a:r>
              <a:rPr lang="en-US" sz="4000" dirty="0"/>
              <a:t>ROBUST</a:t>
            </a:r>
            <a:endParaRPr lang="en-GR" sz="4000" dirty="0"/>
          </a:p>
        </p:txBody>
      </p:sp>
      <p:graphicFrame>
        <p:nvGraphicFramePr>
          <p:cNvPr id="5" name="Content Placeholder 2">
            <a:extLst>
              <a:ext uri="{FF2B5EF4-FFF2-40B4-BE49-F238E27FC236}">
                <a16:creationId xmlns:a16="http://schemas.microsoft.com/office/drawing/2014/main" id="{72C5B2F0-C716-CD03-F534-93CFF8E6E14B}"/>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901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85FF83-31FF-7542-8449-E3C3D1BCF553}"/>
              </a:ext>
            </a:extLst>
          </p:cNvPr>
          <p:cNvPicPr>
            <a:picLocks noChangeAspect="1"/>
          </p:cNvPicPr>
          <p:nvPr/>
        </p:nvPicPr>
        <p:blipFill>
          <a:blip r:embed="rId2"/>
          <a:stretch>
            <a:fillRect/>
          </a:stretch>
        </p:blipFill>
        <p:spPr>
          <a:xfrm>
            <a:off x="10884799" y="266969"/>
            <a:ext cx="1013883" cy="929860"/>
          </a:xfrm>
          <a:prstGeom prst="rect">
            <a:avLst/>
          </a:prstGeom>
        </p:spPr>
      </p:pic>
      <p:sp>
        <p:nvSpPr>
          <p:cNvPr id="8" name="TextBox 7">
            <a:extLst>
              <a:ext uri="{FF2B5EF4-FFF2-40B4-BE49-F238E27FC236}">
                <a16:creationId xmlns:a16="http://schemas.microsoft.com/office/drawing/2014/main" id="{726D2FEA-2B59-B74B-B948-207F2BCAA970}"/>
              </a:ext>
            </a:extLst>
          </p:cNvPr>
          <p:cNvSpPr txBox="1"/>
          <p:nvPr/>
        </p:nvSpPr>
        <p:spPr>
          <a:xfrm>
            <a:off x="655307" y="2097888"/>
            <a:ext cx="8483319" cy="4288162"/>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Do not put too much information or items to which you will not refer. </a:t>
            </a:r>
          </a:p>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Observers will stop paying attention, if </a:t>
            </a:r>
          </a:p>
          <a:p>
            <a:pPr marL="742950" lvl="1"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 cannot see the information (too small font), or </a:t>
            </a:r>
          </a:p>
          <a:p>
            <a:pPr marL="742950" lvl="1"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 cannot have enough time to read it </a:t>
            </a:r>
          </a:p>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Better use light background (e.g. white, grey) with dark text (e.g. black, blue)</a:t>
            </a:r>
          </a:p>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Avoid using too many colors for text.  Some will not show well in a projector (compared to computer screen), especially on a dark background</a:t>
            </a:r>
          </a:p>
          <a:p>
            <a:pPr marL="285750" indent="-285750">
              <a:lnSpc>
                <a:spcPts val="3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Presentations should include 1 slide per minute of presentation (as a rule-of-thumb) plus 2 min for Q&amp;A</a:t>
            </a:r>
          </a:p>
        </p:txBody>
      </p:sp>
      <p:pic>
        <p:nvPicPr>
          <p:cNvPr id="10" name="Immagine 23">
            <a:extLst>
              <a:ext uri="{FF2B5EF4-FFF2-40B4-BE49-F238E27FC236}">
                <a16:creationId xmlns:a16="http://schemas.microsoft.com/office/drawing/2014/main" id="{5E50C3C9-3BC0-2545-8926-E3D49D7A123F}"/>
              </a:ext>
            </a:extLst>
          </p:cNvPr>
          <p:cNvPicPr>
            <a:picLocks noChangeAspect="1"/>
          </p:cNvPicPr>
          <p:nvPr/>
        </p:nvPicPr>
        <p:blipFill>
          <a:blip r:embed="rId3"/>
          <a:stretch>
            <a:fillRect/>
          </a:stretch>
        </p:blipFill>
        <p:spPr>
          <a:xfrm>
            <a:off x="9185761" y="1398958"/>
            <a:ext cx="2665786" cy="2010123"/>
          </a:xfrm>
          <a:prstGeom prst="rect">
            <a:avLst/>
          </a:prstGeom>
        </p:spPr>
      </p:pic>
      <p:pic>
        <p:nvPicPr>
          <p:cNvPr id="14" name="Picture 13">
            <a:extLst>
              <a:ext uri="{FF2B5EF4-FFF2-40B4-BE49-F238E27FC236}">
                <a16:creationId xmlns:a16="http://schemas.microsoft.com/office/drawing/2014/main" id="{7111A1C7-314B-2F4C-BD96-A48174FD5498}"/>
              </a:ext>
            </a:extLst>
          </p:cNvPr>
          <p:cNvPicPr>
            <a:picLocks noChangeAspect="1"/>
          </p:cNvPicPr>
          <p:nvPr/>
        </p:nvPicPr>
        <p:blipFill>
          <a:blip r:embed="rId4"/>
          <a:stretch>
            <a:fillRect/>
          </a:stretch>
        </p:blipFill>
        <p:spPr>
          <a:xfrm>
            <a:off x="328980" y="304677"/>
            <a:ext cx="1045283" cy="1045283"/>
          </a:xfrm>
          <a:prstGeom prst="rect">
            <a:avLst/>
          </a:prstGeom>
        </p:spPr>
      </p:pic>
      <p:pic>
        <p:nvPicPr>
          <p:cNvPr id="15" name="Immagine 10" descr="Immagine che contiene persona&#10;&#10;Descrizione generata automaticamente">
            <a:extLst>
              <a:ext uri="{FF2B5EF4-FFF2-40B4-BE49-F238E27FC236}">
                <a16:creationId xmlns:a16="http://schemas.microsoft.com/office/drawing/2014/main" id="{F4B0FB83-EF07-F64C-A12D-AED6E2D9F08B}"/>
              </a:ext>
            </a:extLst>
          </p:cNvPr>
          <p:cNvPicPr>
            <a:picLocks noChangeAspect="1"/>
          </p:cNvPicPr>
          <p:nvPr/>
        </p:nvPicPr>
        <p:blipFill rotWithShape="1">
          <a:blip r:embed="rId5"/>
          <a:srcRect l="27625" b="32605"/>
          <a:stretch/>
        </p:blipFill>
        <p:spPr>
          <a:xfrm>
            <a:off x="9232896" y="3562969"/>
            <a:ext cx="1957122" cy="2438088"/>
          </a:xfrm>
          <a:prstGeom prst="rect">
            <a:avLst/>
          </a:prstGeom>
        </p:spPr>
      </p:pic>
      <p:sp>
        <p:nvSpPr>
          <p:cNvPr id="2" name="Rectangle 1">
            <a:extLst>
              <a:ext uri="{FF2B5EF4-FFF2-40B4-BE49-F238E27FC236}">
                <a16:creationId xmlns:a16="http://schemas.microsoft.com/office/drawing/2014/main" id="{8AA29DCE-BA5C-0D49-A15A-64426931AC04}"/>
              </a:ext>
            </a:extLst>
          </p:cNvPr>
          <p:cNvSpPr/>
          <p:nvPr/>
        </p:nvSpPr>
        <p:spPr>
          <a:xfrm>
            <a:off x="291272" y="266969"/>
            <a:ext cx="11607410" cy="63136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3E0DB90-175A-4044-AE9D-9B7118E279F4}"/>
              </a:ext>
            </a:extLst>
          </p:cNvPr>
          <p:cNvSpPr txBox="1"/>
          <p:nvPr/>
        </p:nvSpPr>
        <p:spPr>
          <a:xfrm>
            <a:off x="7419955" y="266969"/>
            <a:ext cx="3331810" cy="307777"/>
          </a:xfrm>
          <a:prstGeom prst="rect">
            <a:avLst/>
          </a:prstGeom>
          <a:noFill/>
        </p:spPr>
        <p:txBody>
          <a:bodyPr wrap="none" rtlCol="0">
            <a:spAutoFit/>
          </a:bodyPr>
          <a:lstStyle/>
          <a:p>
            <a:r>
              <a:rPr lang="en-US" sz="1400" i="1" dirty="0">
                <a:solidFill>
                  <a:schemeClr val="bg2">
                    <a:lumMod val="75000"/>
                  </a:schemeClr>
                </a:solidFill>
                <a:latin typeface="Avenir Next Condensed" panose="020B0506020202020204" pitchFamily="34" charset="0"/>
              </a:rPr>
              <a:t>Do not put any information outside this dotted box</a:t>
            </a:r>
          </a:p>
        </p:txBody>
      </p:sp>
      <p:sp>
        <p:nvSpPr>
          <p:cNvPr id="6" name="TextBox 5">
            <a:extLst>
              <a:ext uri="{FF2B5EF4-FFF2-40B4-BE49-F238E27FC236}">
                <a16:creationId xmlns:a16="http://schemas.microsoft.com/office/drawing/2014/main" id="{7D6D1F07-6B7A-B44E-B446-283B1A782893}"/>
              </a:ext>
            </a:extLst>
          </p:cNvPr>
          <p:cNvSpPr txBox="1"/>
          <p:nvPr/>
        </p:nvSpPr>
        <p:spPr>
          <a:xfrm>
            <a:off x="1507297" y="656049"/>
            <a:ext cx="8300157" cy="1077218"/>
          </a:xfrm>
          <a:prstGeom prst="rect">
            <a:avLst/>
          </a:prstGeom>
          <a:noFill/>
        </p:spPr>
        <p:txBody>
          <a:bodyPr wrap="none" rtlCol="0">
            <a:spAutoFit/>
          </a:bodyPr>
          <a:lstStyle/>
          <a:p>
            <a:r>
              <a:rPr lang="it-IT" sz="3200" b="1" dirty="0" err="1">
                <a:latin typeface="Times New Roman" panose="02020603050405020304" pitchFamily="18" charset="0"/>
                <a:cs typeface="Times New Roman" panose="02020603050405020304" pitchFamily="18" charset="0"/>
              </a:rPr>
              <a:t>Writing</a:t>
            </a:r>
            <a:r>
              <a:rPr lang="it-IT" sz="3200" b="1" dirty="0">
                <a:latin typeface="Times New Roman" panose="02020603050405020304" pitchFamily="18" charset="0"/>
                <a:cs typeface="Times New Roman" panose="02020603050405020304" pitchFamily="18" charset="0"/>
              </a:rPr>
              <a:t> in </a:t>
            </a:r>
            <a:r>
              <a:rPr lang="it-IT" sz="3200" b="1" dirty="0" err="1">
                <a:latin typeface="Times New Roman" panose="02020603050405020304" pitchFamily="18" charset="0"/>
                <a:cs typeface="Times New Roman" panose="02020603050405020304" pitchFamily="18" charset="0"/>
              </a:rPr>
              <a:t>all</a:t>
            </a:r>
            <a:r>
              <a:rPr lang="it-IT" sz="3200" b="1" dirty="0">
                <a:latin typeface="Times New Roman" panose="02020603050405020304" pitchFamily="18" charset="0"/>
                <a:cs typeface="Times New Roman" panose="02020603050405020304" pitchFamily="18" charset="0"/>
              </a:rPr>
              <a:t> </a:t>
            </a:r>
            <a:r>
              <a:rPr lang="it-IT" sz="3200" b="1" dirty="0" err="1">
                <a:latin typeface="Times New Roman" panose="02020603050405020304" pitchFamily="18" charset="0"/>
                <a:cs typeface="Times New Roman" panose="02020603050405020304" pitchFamily="18" charset="0"/>
              </a:rPr>
              <a:t>capitals</a:t>
            </a:r>
            <a:r>
              <a:rPr lang="it-IT" sz="3200" b="1" dirty="0">
                <a:latin typeface="Times New Roman" panose="02020603050405020304" pitchFamily="18" charset="0"/>
                <a:cs typeface="Times New Roman" panose="02020603050405020304" pitchFamily="18" charset="0"/>
              </a:rPr>
              <a:t>, </a:t>
            </a:r>
            <a:r>
              <a:rPr lang="it-IT" sz="3200" b="1" dirty="0" err="1">
                <a:latin typeface="Times New Roman" panose="02020603050405020304" pitchFamily="18" charset="0"/>
                <a:cs typeface="Times New Roman" panose="02020603050405020304" pitchFamily="18" charset="0"/>
              </a:rPr>
              <a:t>is</a:t>
            </a:r>
            <a:r>
              <a:rPr lang="it-IT" sz="3200" b="1" dirty="0">
                <a:latin typeface="Times New Roman" panose="02020603050405020304" pitchFamily="18" charset="0"/>
                <a:cs typeface="Times New Roman" panose="02020603050405020304" pitchFamily="18" charset="0"/>
              </a:rPr>
              <a:t> OK for </a:t>
            </a:r>
            <a:r>
              <a:rPr lang="it-IT" sz="3200" b="1" dirty="0" err="1">
                <a:latin typeface="Times New Roman" panose="02020603050405020304" pitchFamily="18" charset="0"/>
                <a:cs typeface="Times New Roman" panose="02020603050405020304" pitchFamily="18" charset="0"/>
              </a:rPr>
              <a:t>titles</a:t>
            </a:r>
            <a:r>
              <a:rPr lang="it-IT" sz="3200" b="1" dirty="0">
                <a:latin typeface="Times New Roman" panose="02020603050405020304" pitchFamily="18" charset="0"/>
                <a:cs typeface="Times New Roman" panose="02020603050405020304" pitchFamily="18" charset="0"/>
              </a:rPr>
              <a:t> ONLY.  </a:t>
            </a:r>
          </a:p>
          <a:p>
            <a:r>
              <a:rPr lang="it-IT" sz="3200" b="1" dirty="0">
                <a:latin typeface="Times New Roman" panose="02020603050405020304" pitchFamily="18" charset="0"/>
                <a:cs typeface="Times New Roman" panose="02020603050405020304" pitchFamily="18" charset="0"/>
              </a:rPr>
              <a:t>Start the </a:t>
            </a:r>
            <a:r>
              <a:rPr lang="it-IT" sz="3200" b="1" dirty="0" err="1">
                <a:latin typeface="Times New Roman" panose="02020603050405020304" pitchFamily="18" charset="0"/>
                <a:cs typeface="Times New Roman" panose="02020603050405020304" pitchFamily="18" charset="0"/>
              </a:rPr>
              <a:t>sentence</a:t>
            </a:r>
            <a:r>
              <a:rPr lang="it-IT" sz="3200" b="1" dirty="0">
                <a:latin typeface="Times New Roman" panose="02020603050405020304" pitchFamily="18" charset="0"/>
                <a:cs typeface="Times New Roman" panose="02020603050405020304" pitchFamily="18" charset="0"/>
              </a:rPr>
              <a:t> with a capital </a:t>
            </a:r>
            <a:r>
              <a:rPr lang="it-IT" sz="3200" b="1" dirty="0" err="1">
                <a:latin typeface="Times New Roman" panose="02020603050405020304" pitchFamily="18" charset="0"/>
                <a:cs typeface="Times New Roman" panose="02020603050405020304" pitchFamily="18" charset="0"/>
              </a:rPr>
              <a:t>letter</a:t>
            </a:r>
            <a:endParaRPr lang="it-IT"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739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85CD-66B1-A39E-3E4E-7C4073CE6B5A}"/>
              </a:ext>
            </a:extLst>
          </p:cNvPr>
          <p:cNvSpPr>
            <a:spLocks noGrp="1"/>
          </p:cNvSpPr>
          <p:nvPr>
            <p:ph type="title"/>
          </p:nvPr>
        </p:nvSpPr>
        <p:spPr>
          <a:xfrm>
            <a:off x="535678" y="2712456"/>
            <a:ext cx="3617222" cy="2396359"/>
          </a:xfrm>
        </p:spPr>
        <p:txBody>
          <a:bodyPr anchor="t">
            <a:normAutofit/>
          </a:bodyPr>
          <a:lstStyle/>
          <a:p>
            <a:pPr algn="r"/>
            <a:r>
              <a:rPr lang="en-US" sz="3400" dirty="0">
                <a:solidFill>
                  <a:schemeClr val="tx2">
                    <a:lumMod val="75000"/>
                  </a:schemeClr>
                </a:solidFill>
              </a:rPr>
              <a:t>The meaning of epidemiological unit</a:t>
            </a:r>
          </a:p>
        </p:txBody>
      </p:sp>
      <p:graphicFrame>
        <p:nvGraphicFramePr>
          <p:cNvPr id="5" name="Content Placeholder 2">
            <a:extLst>
              <a:ext uri="{FF2B5EF4-FFF2-40B4-BE49-F238E27FC236}">
                <a16:creationId xmlns:a16="http://schemas.microsoft.com/office/drawing/2014/main" id="{0BEF19B7-9FDD-776B-FEA4-B4702C15D934}"/>
              </a:ext>
            </a:extLst>
          </p:cNvPr>
          <p:cNvGraphicFramePr>
            <a:graphicFrameLocks noGrp="1"/>
          </p:cNvGraphicFramePr>
          <p:nvPr>
            <p:ph idx="1"/>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4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318785" y="222009"/>
            <a:ext cx="11739587" cy="927967"/>
          </a:xfrm>
          <a:prstGeom prst="rect">
            <a:avLst/>
          </a:prstGeom>
        </p:spPr>
        <p:txBody>
          <a:bodyPr spcFirstLastPara="1" wrap="square" lIns="0" tIns="0" rIns="0" bIns="0" anchor="ctr" anchorCtr="0">
            <a:noAutofit/>
          </a:bodyPr>
          <a:lstStyle/>
          <a:p>
            <a:pPr algn="l"/>
            <a:r>
              <a:rPr lang="el-GR" sz="3200" b="1" dirty="0">
                <a:solidFill>
                  <a:schemeClr val="tx1"/>
                </a:solidFill>
                <a:latin typeface="Cambria" panose="02040503050406030204" pitchFamily="18" charset="0"/>
              </a:rPr>
              <a:t>Αναπαραγωγή </a:t>
            </a:r>
            <a:r>
              <a:rPr lang="el-GR" sz="3200" b="1" dirty="0" err="1">
                <a:solidFill>
                  <a:schemeClr val="tx1"/>
                </a:solidFill>
                <a:latin typeface="Cambria" panose="02040503050406030204" pitchFamily="18" charset="0"/>
              </a:rPr>
              <a:t>ιχθυων</a:t>
            </a:r>
            <a:r>
              <a:rPr lang="el-GR" sz="3200" b="1" dirty="0">
                <a:solidFill>
                  <a:schemeClr val="tx1"/>
                </a:solidFill>
                <a:latin typeface="Cambria" panose="02040503050406030204" pitchFamily="18" charset="0"/>
              </a:rPr>
              <a:t> στην </a:t>
            </a:r>
            <a:r>
              <a:rPr lang="el-GR" sz="3200" b="1" dirty="0" err="1">
                <a:solidFill>
                  <a:schemeClr val="tx1"/>
                </a:solidFill>
                <a:latin typeface="Cambria" panose="02040503050406030204" pitchFamily="18" charset="0"/>
              </a:rPr>
              <a:t>μεσογειο</a:t>
            </a:r>
            <a:r>
              <a:rPr lang="el-GR" sz="3200" b="1" dirty="0">
                <a:solidFill>
                  <a:schemeClr val="tx1"/>
                </a:solidFill>
                <a:latin typeface="Cambria" panose="02040503050406030204" pitchFamily="18" charset="0"/>
              </a:rPr>
              <a:t> </a:t>
            </a:r>
            <a:r>
              <a:rPr lang="el-GR" sz="3200" b="1" dirty="0" err="1">
                <a:solidFill>
                  <a:schemeClr val="tx1"/>
                </a:solidFill>
                <a:latin typeface="Cambria" panose="02040503050406030204" pitchFamily="18" charset="0"/>
              </a:rPr>
              <a:t>θαλασσα</a:t>
            </a:r>
            <a:endParaRPr sz="3200" b="1" dirty="0">
              <a:solidFill>
                <a:schemeClr val="tx1"/>
              </a:solidFill>
              <a:latin typeface="Cambria" panose="02040503050406030204" pitchFamily="18" charset="0"/>
            </a:endParaRPr>
          </a:p>
        </p:txBody>
      </p:sp>
      <p:sp>
        <p:nvSpPr>
          <p:cNvPr id="3" name="Google Shape;103;p14">
            <a:extLst>
              <a:ext uri="{FF2B5EF4-FFF2-40B4-BE49-F238E27FC236}">
                <a16:creationId xmlns:a16="http://schemas.microsoft.com/office/drawing/2014/main" id="{F5D2FE30-6AF8-C549-B89A-29E8D6C27A50}"/>
              </a:ext>
            </a:extLst>
          </p:cNvPr>
          <p:cNvSpPr txBox="1">
            <a:spLocks/>
          </p:cNvSpPr>
          <p:nvPr/>
        </p:nvSpPr>
        <p:spPr>
          <a:xfrm>
            <a:off x="1981200" y="4839226"/>
            <a:ext cx="9868343" cy="176257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1pPr>
            <a:lvl2pPr marL="914400" marR="0" lvl="1" indent="-381000" algn="l" rtl="0">
              <a:lnSpc>
                <a:spcPct val="100000"/>
              </a:lnSpc>
              <a:spcBef>
                <a:spcPts val="600"/>
              </a:spcBef>
              <a:spcAft>
                <a:spcPts val="0"/>
              </a:spcAft>
              <a:buClr>
                <a:schemeClr val="accent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2pPr>
            <a:lvl3pPr marL="1371600" marR="0" lvl="2"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3pPr>
            <a:lvl4pPr marL="1828800" marR="0" lvl="3"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4pPr>
            <a:lvl5pPr marL="2286000" marR="0" lvl="4"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5pPr>
            <a:lvl6pPr marL="2743200" marR="0" lvl="5"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6pPr>
            <a:lvl7pPr marL="3200400" marR="0" lvl="6"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7pPr>
            <a:lvl8pPr marL="3657600" marR="0" lvl="7" indent="-381000" algn="l" rtl="0">
              <a:lnSpc>
                <a:spcPct val="100000"/>
              </a:lnSpc>
              <a:spcBef>
                <a:spcPts val="600"/>
              </a:spcBef>
              <a:spcAft>
                <a:spcPts val="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8pPr>
            <a:lvl9pPr marL="4114800" marR="0" lvl="8" indent="-381000" algn="l" rtl="0">
              <a:lnSpc>
                <a:spcPct val="100000"/>
              </a:lnSpc>
              <a:spcBef>
                <a:spcPts val="600"/>
              </a:spcBef>
              <a:spcAft>
                <a:spcPts val="600"/>
              </a:spcAft>
              <a:buClr>
                <a:schemeClr val="dk1"/>
              </a:buClr>
              <a:buSzPts val="2400"/>
              <a:buFont typeface="Montserrat Light"/>
              <a:buChar char="■"/>
              <a:defRPr sz="2400" b="0" i="0" u="none" strike="noStrike" cap="none">
                <a:solidFill>
                  <a:schemeClr val="dk1"/>
                </a:solidFill>
                <a:latin typeface="Montserrat Light"/>
                <a:ea typeface="Montserrat Light"/>
                <a:cs typeface="Montserrat Light"/>
                <a:sym typeface="Montserrat Light"/>
              </a:defRPr>
            </a:lvl9pPr>
          </a:lstStyle>
          <a:p>
            <a:pPr marL="0" indent="0" algn="r">
              <a:buNone/>
            </a:pPr>
            <a:r>
              <a:rPr lang="el-GR" sz="2800" b="1" dirty="0">
                <a:solidFill>
                  <a:schemeClr val="tx1"/>
                </a:solidFill>
                <a:latin typeface="Cambria" panose="02040503050406030204" pitchFamily="18" charset="0"/>
              </a:rPr>
              <a:t>Κωνσταντίνος Μυλωνάς</a:t>
            </a:r>
          </a:p>
          <a:p>
            <a:pPr marL="0" indent="0" algn="r">
              <a:buNone/>
            </a:pPr>
            <a:r>
              <a:rPr lang="el-GR" sz="2800" b="1" dirty="0">
                <a:solidFill>
                  <a:schemeClr val="tx1"/>
                </a:solidFill>
                <a:latin typeface="Cambria" panose="02040503050406030204" pitchFamily="18" charset="0"/>
              </a:rPr>
              <a:t>Ινστιτούτο Θαλάσσια Βιολογίας, Βιοτεχνολογίας και Υδατοκαλλιεργειών</a:t>
            </a:r>
          </a:p>
          <a:p>
            <a:pPr marL="0" indent="0" algn="r">
              <a:buNone/>
            </a:pPr>
            <a:r>
              <a:rPr lang="el-GR" sz="2800" b="1" dirty="0">
                <a:solidFill>
                  <a:schemeClr val="tx1"/>
                </a:solidFill>
                <a:latin typeface="Cambria" panose="02040503050406030204" pitchFamily="18" charset="0"/>
              </a:rPr>
              <a:t>Ελληνικό Κέντρο Θαλασσίων Ερευνών</a:t>
            </a:r>
          </a:p>
        </p:txBody>
      </p:sp>
      <p:pic>
        <p:nvPicPr>
          <p:cNvPr id="4" name="Picture 3">
            <a:extLst>
              <a:ext uri="{FF2B5EF4-FFF2-40B4-BE49-F238E27FC236}">
                <a16:creationId xmlns:a16="http://schemas.microsoft.com/office/drawing/2014/main" id="{F39272B6-E0FF-6B48-BC82-7965D5576B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968" y="5078237"/>
            <a:ext cx="1452284" cy="1438623"/>
          </a:xfrm>
          <a:prstGeom prst="rect">
            <a:avLst/>
          </a:prstGeom>
          <a:noFill/>
        </p:spPr>
      </p:pic>
      <p:pic>
        <p:nvPicPr>
          <p:cNvPr id="9" name="Graphic 8">
            <a:extLst>
              <a:ext uri="{FF2B5EF4-FFF2-40B4-BE49-F238E27FC236}">
                <a16:creationId xmlns:a16="http://schemas.microsoft.com/office/drawing/2014/main" id="{65AC7DDC-0B50-1E40-BB3F-7CA19DF623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8846" y="4180774"/>
            <a:ext cx="2336800" cy="728133"/>
          </a:xfrm>
          <a:prstGeom prst="rect">
            <a:avLst/>
          </a:prstGeom>
        </p:spPr>
      </p:pic>
      <p:pic>
        <p:nvPicPr>
          <p:cNvPr id="6" name="Picture 5">
            <a:extLst>
              <a:ext uri="{FF2B5EF4-FFF2-40B4-BE49-F238E27FC236}">
                <a16:creationId xmlns:a16="http://schemas.microsoft.com/office/drawing/2014/main" id="{98B8852A-920F-F64A-88B6-F18E1C4097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39359" y="1712953"/>
            <a:ext cx="3767778" cy="2511852"/>
          </a:xfrm>
          <a:prstGeom prst="rect">
            <a:avLst/>
          </a:prstGeom>
        </p:spPr>
      </p:pic>
      <p:pic>
        <p:nvPicPr>
          <p:cNvPr id="11" name="Picture 10">
            <a:extLst>
              <a:ext uri="{FF2B5EF4-FFF2-40B4-BE49-F238E27FC236}">
                <a16:creationId xmlns:a16="http://schemas.microsoft.com/office/drawing/2014/main" id="{6468172C-5694-6049-985B-8B95ED7174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32664" y="2116947"/>
            <a:ext cx="3347629" cy="2510722"/>
          </a:xfrm>
          <a:prstGeom prst="rect">
            <a:avLst/>
          </a:prstGeom>
        </p:spPr>
      </p:pic>
      <p:pic>
        <p:nvPicPr>
          <p:cNvPr id="8" name="Picture 22">
            <a:extLst>
              <a:ext uri="{FF2B5EF4-FFF2-40B4-BE49-F238E27FC236}">
                <a16:creationId xmlns:a16="http://schemas.microsoft.com/office/drawing/2014/main" id="{7DF6272A-95CD-2446-AA7B-A56FFC42737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221354" y="3065115"/>
            <a:ext cx="2120765" cy="162139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id="{78B36E68-A59D-B445-A85E-2938A5F743C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098709" y="270863"/>
            <a:ext cx="1790700" cy="1219200"/>
          </a:xfrm>
          <a:prstGeom prst="rect">
            <a:avLst/>
          </a:prstGeom>
        </p:spPr>
      </p:pic>
      <p:sp>
        <p:nvSpPr>
          <p:cNvPr id="12" name="Rectangle 11">
            <a:extLst>
              <a:ext uri="{FF2B5EF4-FFF2-40B4-BE49-F238E27FC236}">
                <a16:creationId xmlns:a16="http://schemas.microsoft.com/office/drawing/2014/main" id="{9B748021-9A68-3C46-B89D-C2A38333C3A0}"/>
              </a:ext>
            </a:extLst>
          </p:cNvPr>
          <p:cNvSpPr/>
          <p:nvPr/>
        </p:nvSpPr>
        <p:spPr>
          <a:xfrm>
            <a:off x="291272" y="266969"/>
            <a:ext cx="11607410" cy="631363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31E473-6689-7448-90A1-9F17874765E3}"/>
              </a:ext>
            </a:extLst>
          </p:cNvPr>
          <p:cNvPicPr/>
          <p:nvPr/>
        </p:nvPicPr>
        <p:blipFill>
          <a:blip r:embed="rId10"/>
          <a:stretch>
            <a:fillRect/>
          </a:stretch>
        </p:blipFill>
        <p:spPr>
          <a:xfrm>
            <a:off x="445424" y="1035637"/>
            <a:ext cx="906297" cy="813041"/>
          </a:xfrm>
          <a:prstGeom prst="rect">
            <a:avLst/>
          </a:prstGeom>
        </p:spPr>
      </p:pic>
    </p:spTree>
    <p:extLst>
      <p:ext uri="{BB962C8B-B14F-4D97-AF65-F5344CB8AC3E}">
        <p14:creationId xmlns:p14="http://schemas.microsoft.com/office/powerpoint/2010/main" val="3085001581"/>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5" name="Picture 4">
            <a:extLst>
              <a:ext uri="{FF2B5EF4-FFF2-40B4-BE49-F238E27FC236}">
                <a16:creationId xmlns:a16="http://schemas.microsoft.com/office/drawing/2014/main" id="{1B6EBEE9-164E-D844-AD9E-9A250BF6DC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58034" y="1058984"/>
            <a:ext cx="6985000" cy="5435600"/>
          </a:xfrm>
          <a:prstGeom prst="rect">
            <a:avLst/>
          </a:prstGeom>
        </p:spPr>
      </p:pic>
      <p:sp>
        <p:nvSpPr>
          <p:cNvPr id="64" name="Title 2">
            <a:extLst>
              <a:ext uri="{FF2B5EF4-FFF2-40B4-BE49-F238E27FC236}">
                <a16:creationId xmlns:a16="http://schemas.microsoft.com/office/drawing/2014/main" id="{8A2C9EBD-64A6-6148-A62D-24DF3E2DFEF6}"/>
              </a:ext>
            </a:extLst>
          </p:cNvPr>
          <p:cNvSpPr txBox="1">
            <a:spLocks/>
          </p:cNvSpPr>
          <p:nvPr/>
        </p:nvSpPr>
        <p:spPr>
          <a:xfrm>
            <a:off x="412380" y="242516"/>
            <a:ext cx="10259478" cy="91851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1pPr>
            <a:lvl2pPr marR="0" lvl="1"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2pPr>
            <a:lvl3pPr marR="0" lvl="2"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3pPr>
            <a:lvl4pPr marR="0" lvl="3"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4pPr>
            <a:lvl5pPr marR="0" lvl="4"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5pPr>
            <a:lvl6pPr marR="0" lvl="5"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6pPr>
            <a:lvl7pPr marR="0" lvl="6"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7pPr>
            <a:lvl8pPr marR="0" lvl="7"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8pPr>
            <a:lvl9pPr marR="0" lvl="8" algn="l" rtl="0">
              <a:lnSpc>
                <a:spcPct val="90000"/>
              </a:lnSpc>
              <a:spcBef>
                <a:spcPts val="0"/>
              </a:spcBef>
              <a:spcAft>
                <a:spcPts val="0"/>
              </a:spcAft>
              <a:buClr>
                <a:schemeClr val="lt1"/>
              </a:buClr>
              <a:buSzPts val="6000"/>
              <a:buFont typeface="Montserrat"/>
              <a:buNone/>
              <a:defRPr sz="8000" b="1" i="0" u="none" strike="noStrike" cap="none">
                <a:solidFill>
                  <a:schemeClr val="lt1"/>
                </a:solidFill>
                <a:latin typeface="Montserrat"/>
                <a:ea typeface="Montserrat"/>
                <a:cs typeface="Montserrat"/>
                <a:sym typeface="Montserrat"/>
              </a:defRPr>
            </a:lvl9pPr>
          </a:lstStyle>
          <a:p>
            <a:r>
              <a:rPr lang="en-US" sz="3200" dirty="0">
                <a:solidFill>
                  <a:schemeClr val="accent1">
                    <a:lumMod val="50000"/>
                  </a:schemeClr>
                </a:solidFill>
                <a:latin typeface="Arial" panose="020B0604020202020204" pitchFamily="34" charset="0"/>
                <a:ea typeface="MS PGothic"/>
                <a:cs typeface="Arial" panose="020B0604020202020204" pitchFamily="34" charset="0"/>
              </a:rPr>
              <a:t>Institute of Marine Biology, Biotechnology &amp; Aquaculture</a:t>
            </a:r>
            <a:endParaRPr lang="en-US" sz="3200" dirty="0">
              <a:solidFill>
                <a:schemeClr val="accent1">
                  <a:lumMod val="50000"/>
                </a:schemeClr>
              </a:solidFill>
            </a:endParaRPr>
          </a:p>
        </p:txBody>
      </p:sp>
      <p:pic>
        <p:nvPicPr>
          <p:cNvPr id="4" name="Picture 3">
            <a:extLst>
              <a:ext uri="{FF2B5EF4-FFF2-40B4-BE49-F238E27FC236}">
                <a16:creationId xmlns:a16="http://schemas.microsoft.com/office/drawing/2014/main" id="{2B601C72-B497-014A-95D5-2A6C319E7B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19825" y="265592"/>
            <a:ext cx="823209" cy="823209"/>
          </a:xfrm>
          <a:prstGeom prst="rect">
            <a:avLst/>
          </a:prstGeom>
        </p:spPr>
      </p:pic>
      <p:sp>
        <p:nvSpPr>
          <p:cNvPr id="27" name="Rectangle 26">
            <a:extLst>
              <a:ext uri="{FF2B5EF4-FFF2-40B4-BE49-F238E27FC236}">
                <a16:creationId xmlns:a16="http://schemas.microsoft.com/office/drawing/2014/main" id="{9CD3FA8D-9C8A-2543-ADB8-8511A0210BC8}"/>
              </a:ext>
            </a:extLst>
          </p:cNvPr>
          <p:cNvSpPr/>
          <p:nvPr/>
        </p:nvSpPr>
        <p:spPr>
          <a:xfrm>
            <a:off x="542583" y="2092101"/>
            <a:ext cx="539950" cy="3681747"/>
          </a:xfrm>
          <a:prstGeom prst="rect">
            <a:avLst/>
          </a:prstGeom>
          <a:solidFill>
            <a:schemeClr val="bg2">
              <a:alpha val="72000"/>
            </a:schemeClr>
          </a:solidFill>
          <a:ln>
            <a:noFill/>
          </a:ln>
          <a:effectLst>
            <a:innerShdw dist="25400" dir="5160000">
              <a:srgbClr val="808080"/>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28" name="Graphic 27">
            <a:extLst>
              <a:ext uri="{FF2B5EF4-FFF2-40B4-BE49-F238E27FC236}">
                <a16:creationId xmlns:a16="http://schemas.microsoft.com/office/drawing/2014/main" id="{57962A6C-89A9-1D41-A7AF-707B97A410E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3635" y="5213754"/>
            <a:ext cx="377912" cy="377912"/>
          </a:xfrm>
          <a:prstGeom prst="rect">
            <a:avLst/>
          </a:prstGeom>
        </p:spPr>
      </p:pic>
      <p:pic>
        <p:nvPicPr>
          <p:cNvPr id="29" name="Graphic 28">
            <a:extLst>
              <a:ext uri="{FF2B5EF4-FFF2-40B4-BE49-F238E27FC236}">
                <a16:creationId xmlns:a16="http://schemas.microsoft.com/office/drawing/2014/main" id="{A66F01EA-9578-0746-BB21-6B3BE49FFA4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3635" y="4382056"/>
            <a:ext cx="377912" cy="377912"/>
          </a:xfrm>
          <a:prstGeom prst="rect">
            <a:avLst/>
          </a:prstGeom>
        </p:spPr>
      </p:pic>
      <p:pic>
        <p:nvPicPr>
          <p:cNvPr id="30" name="Graphic 29">
            <a:extLst>
              <a:ext uri="{FF2B5EF4-FFF2-40B4-BE49-F238E27FC236}">
                <a16:creationId xmlns:a16="http://schemas.microsoft.com/office/drawing/2014/main" id="{36B233FB-7B8E-C545-A12F-0F440BC8A2CB}"/>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3635" y="3929911"/>
            <a:ext cx="377912" cy="377912"/>
          </a:xfrm>
          <a:prstGeom prst="rect">
            <a:avLst/>
          </a:prstGeom>
        </p:spPr>
      </p:pic>
      <p:pic>
        <p:nvPicPr>
          <p:cNvPr id="31" name="Graphic 30">
            <a:extLst>
              <a:ext uri="{FF2B5EF4-FFF2-40B4-BE49-F238E27FC236}">
                <a16:creationId xmlns:a16="http://schemas.microsoft.com/office/drawing/2014/main" id="{C004FF2A-B358-D044-ACC3-D7C2857708F4}"/>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13635" y="3487596"/>
            <a:ext cx="377912" cy="377912"/>
          </a:xfrm>
          <a:prstGeom prst="rect">
            <a:avLst/>
          </a:prstGeom>
        </p:spPr>
      </p:pic>
      <p:pic>
        <p:nvPicPr>
          <p:cNvPr id="32" name="Graphic 31">
            <a:extLst>
              <a:ext uri="{FF2B5EF4-FFF2-40B4-BE49-F238E27FC236}">
                <a16:creationId xmlns:a16="http://schemas.microsoft.com/office/drawing/2014/main" id="{23AFF4C8-84A5-AD4B-A37C-6B4A8C7ED89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13635" y="2624910"/>
            <a:ext cx="377912" cy="377912"/>
          </a:xfrm>
          <a:prstGeom prst="rect">
            <a:avLst/>
          </a:prstGeom>
        </p:spPr>
      </p:pic>
      <p:pic>
        <p:nvPicPr>
          <p:cNvPr id="33" name="Graphic 32">
            <a:extLst>
              <a:ext uri="{FF2B5EF4-FFF2-40B4-BE49-F238E27FC236}">
                <a16:creationId xmlns:a16="http://schemas.microsoft.com/office/drawing/2014/main" id="{27900E9D-6D5F-F248-8414-441F803489FA}"/>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13635" y="4813644"/>
            <a:ext cx="377912" cy="377912"/>
          </a:xfrm>
          <a:prstGeom prst="rect">
            <a:avLst/>
          </a:prstGeom>
        </p:spPr>
      </p:pic>
      <p:pic>
        <p:nvPicPr>
          <p:cNvPr id="34" name="Graphic 33">
            <a:extLst>
              <a:ext uri="{FF2B5EF4-FFF2-40B4-BE49-F238E27FC236}">
                <a16:creationId xmlns:a16="http://schemas.microsoft.com/office/drawing/2014/main" id="{9445B4E4-9CDE-8146-A963-19B7C9A211CF}"/>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13635" y="3090063"/>
            <a:ext cx="377912" cy="377912"/>
          </a:xfrm>
          <a:prstGeom prst="rect">
            <a:avLst/>
          </a:prstGeom>
        </p:spPr>
      </p:pic>
      <p:pic>
        <p:nvPicPr>
          <p:cNvPr id="35" name="Graphic 34">
            <a:extLst>
              <a:ext uri="{FF2B5EF4-FFF2-40B4-BE49-F238E27FC236}">
                <a16:creationId xmlns:a16="http://schemas.microsoft.com/office/drawing/2014/main" id="{9C53396A-17BC-B246-BE45-F2405204E995}"/>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13635" y="2181019"/>
            <a:ext cx="377912" cy="377912"/>
          </a:xfrm>
          <a:prstGeom prst="rect">
            <a:avLst/>
          </a:prstGeom>
        </p:spPr>
      </p:pic>
      <p:sp>
        <p:nvSpPr>
          <p:cNvPr id="36" name="TextBox 35">
            <a:extLst>
              <a:ext uri="{FF2B5EF4-FFF2-40B4-BE49-F238E27FC236}">
                <a16:creationId xmlns:a16="http://schemas.microsoft.com/office/drawing/2014/main" id="{6CE42BA6-22F3-8040-A2E9-96A9EA1E3A02}"/>
              </a:ext>
            </a:extLst>
          </p:cNvPr>
          <p:cNvSpPr txBox="1"/>
          <p:nvPr/>
        </p:nvSpPr>
        <p:spPr>
          <a:xfrm>
            <a:off x="1213254" y="2169920"/>
            <a:ext cx="3820277" cy="400110"/>
          </a:xfrm>
          <a:prstGeom prst="rect">
            <a:avLst/>
          </a:prstGeom>
          <a:noFill/>
        </p:spPr>
        <p:txBody>
          <a:bodyPr wrap="none" rtlCol="0">
            <a:spAutoFit/>
          </a:bodyPr>
          <a:lstStyle/>
          <a:p>
            <a:r>
              <a:rPr lang="en-US" sz="2000" b="1" dirty="0">
                <a:solidFill>
                  <a:schemeClr val="accent1">
                    <a:lumMod val="50000"/>
                  </a:schemeClr>
                </a:solidFill>
              </a:rPr>
              <a:t>Reproduction and Physiology</a:t>
            </a:r>
          </a:p>
        </p:txBody>
      </p:sp>
      <p:sp>
        <p:nvSpPr>
          <p:cNvPr id="37" name="TextBox 36">
            <a:extLst>
              <a:ext uri="{FF2B5EF4-FFF2-40B4-BE49-F238E27FC236}">
                <a16:creationId xmlns:a16="http://schemas.microsoft.com/office/drawing/2014/main" id="{814285D1-B254-F04F-8736-41581E29AE0D}"/>
              </a:ext>
            </a:extLst>
          </p:cNvPr>
          <p:cNvSpPr txBox="1"/>
          <p:nvPr/>
        </p:nvSpPr>
        <p:spPr>
          <a:xfrm>
            <a:off x="1213253" y="2613811"/>
            <a:ext cx="3331361" cy="400110"/>
          </a:xfrm>
          <a:prstGeom prst="rect">
            <a:avLst/>
          </a:prstGeom>
          <a:noFill/>
        </p:spPr>
        <p:txBody>
          <a:bodyPr wrap="none" rtlCol="0">
            <a:spAutoFit/>
          </a:bodyPr>
          <a:lstStyle/>
          <a:p>
            <a:r>
              <a:rPr lang="en-US" sz="2000" b="1" dirty="0">
                <a:solidFill>
                  <a:schemeClr val="accent1">
                    <a:lumMod val="50000"/>
                  </a:schemeClr>
                </a:solidFill>
              </a:rPr>
              <a:t>Fish nutrition and feeding</a:t>
            </a:r>
          </a:p>
        </p:txBody>
      </p:sp>
      <p:sp>
        <p:nvSpPr>
          <p:cNvPr id="38" name="TextBox 37">
            <a:extLst>
              <a:ext uri="{FF2B5EF4-FFF2-40B4-BE49-F238E27FC236}">
                <a16:creationId xmlns:a16="http://schemas.microsoft.com/office/drawing/2014/main" id="{EA853AC2-6B9B-8A43-9666-5A37C7988AF6}"/>
              </a:ext>
            </a:extLst>
          </p:cNvPr>
          <p:cNvSpPr txBox="1"/>
          <p:nvPr/>
        </p:nvSpPr>
        <p:spPr>
          <a:xfrm>
            <a:off x="1213253" y="3078964"/>
            <a:ext cx="3191899" cy="400110"/>
          </a:xfrm>
          <a:prstGeom prst="rect">
            <a:avLst/>
          </a:prstGeom>
          <a:noFill/>
        </p:spPr>
        <p:txBody>
          <a:bodyPr wrap="none" rtlCol="0">
            <a:spAutoFit/>
          </a:bodyPr>
          <a:lstStyle/>
          <a:p>
            <a:r>
              <a:rPr lang="en-US" sz="2000" b="1" dirty="0">
                <a:solidFill>
                  <a:schemeClr val="accent1">
                    <a:lumMod val="50000"/>
                  </a:schemeClr>
                </a:solidFill>
              </a:rPr>
              <a:t>Production technologies</a:t>
            </a:r>
          </a:p>
        </p:txBody>
      </p:sp>
      <p:sp>
        <p:nvSpPr>
          <p:cNvPr id="39" name="TextBox 38">
            <a:extLst>
              <a:ext uri="{FF2B5EF4-FFF2-40B4-BE49-F238E27FC236}">
                <a16:creationId xmlns:a16="http://schemas.microsoft.com/office/drawing/2014/main" id="{25D93F51-A6D8-0E4A-B449-B18544ED03B1}"/>
              </a:ext>
            </a:extLst>
          </p:cNvPr>
          <p:cNvSpPr txBox="1"/>
          <p:nvPr/>
        </p:nvSpPr>
        <p:spPr>
          <a:xfrm>
            <a:off x="1213253" y="3476497"/>
            <a:ext cx="1537600" cy="400110"/>
          </a:xfrm>
          <a:prstGeom prst="rect">
            <a:avLst/>
          </a:prstGeom>
          <a:noFill/>
        </p:spPr>
        <p:txBody>
          <a:bodyPr wrap="none" rtlCol="0">
            <a:spAutoFit/>
          </a:bodyPr>
          <a:lstStyle/>
          <a:p>
            <a:r>
              <a:rPr lang="en-US" sz="2000" b="1" dirty="0">
                <a:solidFill>
                  <a:schemeClr val="accent1">
                    <a:lumMod val="50000"/>
                  </a:schemeClr>
                </a:solidFill>
              </a:rPr>
              <a:t>Fish health</a:t>
            </a:r>
          </a:p>
        </p:txBody>
      </p:sp>
      <p:sp>
        <p:nvSpPr>
          <p:cNvPr id="40" name="TextBox 39">
            <a:extLst>
              <a:ext uri="{FF2B5EF4-FFF2-40B4-BE49-F238E27FC236}">
                <a16:creationId xmlns:a16="http://schemas.microsoft.com/office/drawing/2014/main" id="{565DCB30-FB02-D74C-B93C-41321730B460}"/>
              </a:ext>
            </a:extLst>
          </p:cNvPr>
          <p:cNvSpPr txBox="1"/>
          <p:nvPr/>
        </p:nvSpPr>
        <p:spPr>
          <a:xfrm>
            <a:off x="1213253" y="3918812"/>
            <a:ext cx="1851789" cy="400110"/>
          </a:xfrm>
          <a:prstGeom prst="rect">
            <a:avLst/>
          </a:prstGeom>
          <a:noFill/>
        </p:spPr>
        <p:txBody>
          <a:bodyPr wrap="none" rtlCol="0">
            <a:spAutoFit/>
          </a:bodyPr>
          <a:lstStyle/>
          <a:p>
            <a:r>
              <a:rPr lang="en-US" sz="2000" b="1" dirty="0">
                <a:solidFill>
                  <a:schemeClr val="accent1">
                    <a:lumMod val="50000"/>
                  </a:schemeClr>
                </a:solidFill>
              </a:rPr>
              <a:t>Fish behavior</a:t>
            </a:r>
          </a:p>
        </p:txBody>
      </p:sp>
      <p:sp>
        <p:nvSpPr>
          <p:cNvPr id="41" name="TextBox 40">
            <a:extLst>
              <a:ext uri="{FF2B5EF4-FFF2-40B4-BE49-F238E27FC236}">
                <a16:creationId xmlns:a16="http://schemas.microsoft.com/office/drawing/2014/main" id="{13B7DF9E-75FF-4F46-ACE4-171BDA5B045F}"/>
              </a:ext>
            </a:extLst>
          </p:cNvPr>
          <p:cNvSpPr txBox="1"/>
          <p:nvPr/>
        </p:nvSpPr>
        <p:spPr>
          <a:xfrm>
            <a:off x="1213253" y="4363861"/>
            <a:ext cx="3433953" cy="400110"/>
          </a:xfrm>
          <a:prstGeom prst="rect">
            <a:avLst/>
          </a:prstGeom>
          <a:noFill/>
        </p:spPr>
        <p:txBody>
          <a:bodyPr wrap="none" rtlCol="0">
            <a:spAutoFit/>
          </a:bodyPr>
          <a:lstStyle/>
          <a:p>
            <a:r>
              <a:rPr lang="en-US" sz="2000" b="1" dirty="0">
                <a:solidFill>
                  <a:schemeClr val="accent1">
                    <a:lumMod val="50000"/>
                  </a:schemeClr>
                </a:solidFill>
              </a:rPr>
              <a:t>Biomarkers and bioassays</a:t>
            </a:r>
          </a:p>
        </p:txBody>
      </p:sp>
      <p:sp>
        <p:nvSpPr>
          <p:cNvPr id="42" name="TextBox 41">
            <a:extLst>
              <a:ext uri="{FF2B5EF4-FFF2-40B4-BE49-F238E27FC236}">
                <a16:creationId xmlns:a16="http://schemas.microsoft.com/office/drawing/2014/main" id="{C4B66F18-F939-2A48-B2BE-571CCD3DDD08}"/>
              </a:ext>
            </a:extLst>
          </p:cNvPr>
          <p:cNvSpPr txBox="1"/>
          <p:nvPr/>
        </p:nvSpPr>
        <p:spPr>
          <a:xfrm>
            <a:off x="1213253" y="4802545"/>
            <a:ext cx="4218555" cy="400110"/>
          </a:xfrm>
          <a:prstGeom prst="rect">
            <a:avLst/>
          </a:prstGeom>
          <a:noFill/>
        </p:spPr>
        <p:txBody>
          <a:bodyPr wrap="square" rtlCol="0">
            <a:spAutoFit/>
          </a:bodyPr>
          <a:lstStyle/>
          <a:p>
            <a:r>
              <a:rPr lang="en-US" sz="2000" b="1" dirty="0">
                <a:solidFill>
                  <a:schemeClr val="accent1">
                    <a:lumMod val="50000"/>
                  </a:schemeClr>
                </a:solidFill>
              </a:rPr>
              <a:t>Fish quality and safety </a:t>
            </a:r>
          </a:p>
        </p:txBody>
      </p:sp>
      <p:sp>
        <p:nvSpPr>
          <p:cNvPr id="43" name="TextBox 42">
            <a:extLst>
              <a:ext uri="{FF2B5EF4-FFF2-40B4-BE49-F238E27FC236}">
                <a16:creationId xmlns:a16="http://schemas.microsoft.com/office/drawing/2014/main" id="{5BCEE2CA-9BBC-5643-B022-30F6F17C2837}"/>
              </a:ext>
            </a:extLst>
          </p:cNvPr>
          <p:cNvSpPr txBox="1"/>
          <p:nvPr/>
        </p:nvSpPr>
        <p:spPr>
          <a:xfrm>
            <a:off x="1182796" y="5202655"/>
            <a:ext cx="2792752" cy="400110"/>
          </a:xfrm>
          <a:prstGeom prst="rect">
            <a:avLst/>
          </a:prstGeom>
          <a:noFill/>
        </p:spPr>
        <p:txBody>
          <a:bodyPr wrap="none" rtlCol="0">
            <a:spAutoFit/>
          </a:bodyPr>
          <a:lstStyle/>
          <a:p>
            <a:r>
              <a:rPr lang="en-US" sz="2000" b="1" dirty="0">
                <a:solidFill>
                  <a:schemeClr val="accent1">
                    <a:lumMod val="50000"/>
                  </a:schemeClr>
                </a:solidFill>
              </a:rPr>
              <a:t>Aquaculture genetics</a:t>
            </a:r>
          </a:p>
        </p:txBody>
      </p:sp>
      <p:sp>
        <p:nvSpPr>
          <p:cNvPr id="3" name="Content Placeholder 2">
            <a:extLst>
              <a:ext uri="{FF2B5EF4-FFF2-40B4-BE49-F238E27FC236}">
                <a16:creationId xmlns:a16="http://schemas.microsoft.com/office/drawing/2014/main" id="{B9355534-0128-7643-A813-D41865BE7EBE}"/>
              </a:ext>
            </a:extLst>
          </p:cNvPr>
          <p:cNvSpPr txBox="1">
            <a:spLocks/>
          </p:cNvSpPr>
          <p:nvPr/>
        </p:nvSpPr>
        <p:spPr>
          <a:xfrm>
            <a:off x="1238061" y="1474851"/>
            <a:ext cx="8608116" cy="8377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800" dirty="0">
                <a:solidFill>
                  <a:schemeClr val="accent1">
                    <a:lumMod val="50000"/>
                  </a:schemeClr>
                </a:solidFill>
              </a:rPr>
              <a:t>The </a:t>
            </a:r>
            <a:r>
              <a:rPr lang="en-US" sz="2800" b="1" dirty="0">
                <a:solidFill>
                  <a:schemeClr val="accent1">
                    <a:lumMod val="50000"/>
                  </a:schemeClr>
                </a:solidFill>
              </a:rPr>
              <a:t>Aquaculture Research Group</a:t>
            </a:r>
            <a:endParaRPr lang="en-US" sz="2800" dirty="0">
              <a:solidFill>
                <a:schemeClr val="accent1">
                  <a:lumMod val="50000"/>
                </a:schemeClr>
              </a:solidFill>
            </a:endParaRPr>
          </a:p>
        </p:txBody>
      </p:sp>
    </p:spTree>
    <p:extLst>
      <p:ext uri="{BB962C8B-B14F-4D97-AF65-F5344CB8AC3E}">
        <p14:creationId xmlns:p14="http://schemas.microsoft.com/office/powerpoint/2010/main" val="3658939456"/>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p13"/>
          <p:cNvSpPr txBox="1">
            <a:spLocks noGrp="1"/>
          </p:cNvSpPr>
          <p:nvPr>
            <p:ph type="sldNum" idx="4294967295"/>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latin typeface="Cambria" panose="02040503050406030204" pitchFamily="18" charset="0"/>
              </a:rPr>
              <a:pPr/>
              <a:t>5</a:t>
            </a:fld>
            <a:endParaRPr>
              <a:latin typeface="Cambria" panose="02040503050406030204" pitchFamily="18" charset="0"/>
            </a:endParaRPr>
          </a:p>
        </p:txBody>
      </p:sp>
      <p:sp>
        <p:nvSpPr>
          <p:cNvPr id="15" name="Google Shape;92;p13">
            <a:extLst>
              <a:ext uri="{FF2B5EF4-FFF2-40B4-BE49-F238E27FC236}">
                <a16:creationId xmlns:a16="http://schemas.microsoft.com/office/drawing/2014/main" id="{D028B8F0-F7CB-5742-B82F-F1268CAB30BF}"/>
              </a:ext>
            </a:extLst>
          </p:cNvPr>
          <p:cNvSpPr txBox="1">
            <a:spLocks noGrp="1"/>
          </p:cNvSpPr>
          <p:nvPr>
            <p:ph type="title"/>
          </p:nvPr>
        </p:nvSpPr>
        <p:spPr>
          <a:xfrm>
            <a:off x="557693" y="206827"/>
            <a:ext cx="9911200" cy="1181707"/>
          </a:xfrm>
          <a:prstGeom prst="rect">
            <a:avLst/>
          </a:prstGeom>
        </p:spPr>
        <p:txBody>
          <a:bodyPr spcFirstLastPara="1" wrap="square" lIns="0" tIns="0" rIns="0" bIns="0" anchor="b" anchorCtr="0">
            <a:noAutofit/>
          </a:bodyPr>
          <a:lstStyle/>
          <a:p>
            <a:pPr algn="l"/>
            <a:r>
              <a:rPr lang="en-US" sz="3200" b="1" dirty="0">
                <a:latin typeface="Cambria" panose="02040503050406030204" pitchFamily="18" charset="0"/>
              </a:rPr>
              <a:t>Enhancement of gametogenesis</a:t>
            </a:r>
            <a:br>
              <a:rPr lang="en" sz="3600" b="1" dirty="0">
                <a:latin typeface="Cambria" panose="02040503050406030204" pitchFamily="18" charset="0"/>
              </a:rPr>
            </a:br>
            <a:r>
              <a:rPr lang="en" sz="3600" b="1" dirty="0">
                <a:latin typeface="Cambria" panose="02040503050406030204" pitchFamily="18" charset="0"/>
              </a:rPr>
              <a:t>	</a:t>
            </a:r>
            <a:r>
              <a:rPr lang="en" sz="2400" b="1" dirty="0">
                <a:latin typeface="Cambria" panose="02040503050406030204" pitchFamily="18" charset="0"/>
              </a:rPr>
              <a:t>- using recombinant sdrFsh and Lh (sdrGths)</a:t>
            </a:r>
            <a:endParaRPr sz="3600" b="1" dirty="0">
              <a:latin typeface="Cambria" panose="02040503050406030204" pitchFamily="18" charset="0"/>
            </a:endParaRPr>
          </a:p>
        </p:txBody>
      </p:sp>
      <p:pic>
        <p:nvPicPr>
          <p:cNvPr id="6" name="Immagine 15">
            <a:extLst>
              <a:ext uri="{FF2B5EF4-FFF2-40B4-BE49-F238E27FC236}">
                <a16:creationId xmlns:a16="http://schemas.microsoft.com/office/drawing/2014/main" id="{A49256E6-8FCB-F947-BA59-D4E12F035D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55489" y="4454024"/>
            <a:ext cx="4800000" cy="1794956"/>
          </a:xfrm>
          <a:prstGeom prst="rect">
            <a:avLst/>
          </a:prstGeom>
          <a:ln w="63500">
            <a:solidFill>
              <a:schemeClr val="tx1"/>
            </a:solidFill>
          </a:ln>
        </p:spPr>
      </p:pic>
      <p:sp>
        <p:nvSpPr>
          <p:cNvPr id="7" name="CasellaDiTesto 16">
            <a:extLst>
              <a:ext uri="{FF2B5EF4-FFF2-40B4-BE49-F238E27FC236}">
                <a16:creationId xmlns:a16="http://schemas.microsoft.com/office/drawing/2014/main" id="{4D2198F9-BA29-1840-A27A-956BA496CC45}"/>
              </a:ext>
            </a:extLst>
          </p:cNvPr>
          <p:cNvSpPr txBox="1"/>
          <p:nvPr/>
        </p:nvSpPr>
        <p:spPr>
          <a:xfrm>
            <a:off x="1387574" y="4689686"/>
            <a:ext cx="4301067" cy="1323632"/>
          </a:xfrm>
          <a:prstGeom prst="rect">
            <a:avLst/>
          </a:prstGeom>
          <a:noFill/>
        </p:spPr>
        <p:txBody>
          <a:bodyPr wrap="square" rtlCol="0">
            <a:spAutoFit/>
          </a:bodyPr>
          <a:lstStyle/>
          <a:p>
            <a:r>
              <a:rPr lang="it-GR" sz="2667">
                <a:latin typeface="Cambria" panose="02040503050406030204" pitchFamily="18" charset="0"/>
              </a:rPr>
              <a:t>sdr</a:t>
            </a:r>
            <a:r>
              <a:rPr lang="en-US" sz="2667" dirty="0" err="1">
                <a:latin typeface="Cambria" panose="02040503050406030204" pitchFamily="18" charset="0"/>
              </a:rPr>
              <a:t>Fsh</a:t>
            </a:r>
            <a:r>
              <a:rPr lang="en-US" sz="2667" dirty="0">
                <a:latin typeface="Cambria" panose="02040503050406030204" pitchFamily="18" charset="0"/>
              </a:rPr>
              <a:t>/LH</a:t>
            </a:r>
            <a:r>
              <a:rPr lang="it-GR" sz="2667">
                <a:latin typeface="Cambria" panose="02040503050406030204" pitchFamily="18" charset="0"/>
              </a:rPr>
              <a:t> </a:t>
            </a:r>
            <a:r>
              <a:rPr lang="en-US" sz="2667" b="1" dirty="0">
                <a:latin typeface="Cambria" panose="02040503050406030204" pitchFamily="18" charset="0"/>
              </a:rPr>
              <a:t>induced </a:t>
            </a:r>
            <a:r>
              <a:rPr lang="it-GR" sz="2667" b="1">
                <a:latin typeface="Cambria" panose="02040503050406030204" pitchFamily="18" charset="0"/>
              </a:rPr>
              <a:t> </a:t>
            </a:r>
            <a:r>
              <a:rPr lang="it-GR" sz="2667" b="1" dirty="0">
                <a:latin typeface="Cambria" panose="02040503050406030204" pitchFamily="18" charset="0"/>
              </a:rPr>
              <a:t>vitellogenesis </a:t>
            </a:r>
            <a:r>
              <a:rPr lang="it-GR" sz="2667" b="1">
                <a:latin typeface="Cambria" panose="02040503050406030204" pitchFamily="18" charset="0"/>
              </a:rPr>
              <a:t>and  maturation</a:t>
            </a:r>
            <a:endParaRPr lang="it-GR" sz="2667" dirty="0">
              <a:latin typeface="Cambria" panose="02040503050406030204" pitchFamily="18" charset="0"/>
            </a:endParaRPr>
          </a:p>
        </p:txBody>
      </p:sp>
      <p:pic>
        <p:nvPicPr>
          <p:cNvPr id="8" name="Picture 7">
            <a:extLst>
              <a:ext uri="{FF2B5EF4-FFF2-40B4-BE49-F238E27FC236}">
                <a16:creationId xmlns:a16="http://schemas.microsoft.com/office/drawing/2014/main" id="{C1DF92B2-BE92-7440-8845-91DCF5B5E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7884" y="422406"/>
            <a:ext cx="1494492" cy="1120869"/>
          </a:xfrm>
          <a:prstGeom prst="rect">
            <a:avLst/>
          </a:prstGeom>
        </p:spPr>
      </p:pic>
      <p:pic>
        <p:nvPicPr>
          <p:cNvPr id="9" name="Picture 21" descr="Symbol meaning female.">
            <a:extLst>
              <a:ext uri="{FF2B5EF4-FFF2-40B4-BE49-F238E27FC236}">
                <a16:creationId xmlns:a16="http://schemas.microsoft.com/office/drawing/2014/main" id="{0175E1AE-F289-F44C-B401-27A07A515AD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8341" y="1258783"/>
            <a:ext cx="639233" cy="63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FD69879B-46B5-174B-A2C7-CC22FEE32F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87574" y="1788248"/>
            <a:ext cx="4015974" cy="2665776"/>
          </a:xfrm>
          <a:prstGeom prst="rect">
            <a:avLst/>
          </a:prstGeom>
        </p:spPr>
      </p:pic>
      <p:pic>
        <p:nvPicPr>
          <p:cNvPr id="13" name="Picture 12">
            <a:extLst>
              <a:ext uri="{FF2B5EF4-FFF2-40B4-BE49-F238E27FC236}">
                <a16:creationId xmlns:a16="http://schemas.microsoft.com/office/drawing/2014/main" id="{D8BEBDF6-A833-284A-9040-9DD2520FA86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5230" y="1949673"/>
            <a:ext cx="4827146" cy="2097952"/>
          </a:xfrm>
          <a:prstGeom prst="rect">
            <a:avLst/>
          </a:prstGeom>
        </p:spPr>
      </p:pic>
      <p:sp>
        <p:nvSpPr>
          <p:cNvPr id="14" name="TextBox 13">
            <a:extLst>
              <a:ext uri="{FF2B5EF4-FFF2-40B4-BE49-F238E27FC236}">
                <a16:creationId xmlns:a16="http://schemas.microsoft.com/office/drawing/2014/main" id="{FCCC7A38-1410-BA46-B0F5-350F02BC1388}"/>
              </a:ext>
            </a:extLst>
          </p:cNvPr>
          <p:cNvSpPr txBox="1"/>
          <p:nvPr/>
        </p:nvSpPr>
        <p:spPr>
          <a:xfrm>
            <a:off x="9129716" y="6294552"/>
            <a:ext cx="2826415" cy="338554"/>
          </a:xfrm>
          <a:prstGeom prst="rect">
            <a:avLst/>
          </a:prstGeom>
          <a:noFill/>
        </p:spPr>
        <p:txBody>
          <a:bodyPr wrap="none" rtlCol="0">
            <a:spAutoFit/>
          </a:bodyPr>
          <a:lstStyle/>
          <a:p>
            <a:r>
              <a:rPr lang="it-IT" sz="1600" dirty="0" err="1">
                <a:solidFill>
                  <a:srgbClr val="0070C0"/>
                </a:solidFill>
                <a:latin typeface="Times New Roman" panose="02020603050405020304" pitchFamily="18" charset="0"/>
                <a:cs typeface="Times New Roman" panose="02020603050405020304" pitchFamily="18" charset="0"/>
              </a:rPr>
              <a:t>Aquaculture</a:t>
            </a:r>
            <a:r>
              <a:rPr lang="it-IT" sz="1600" dirty="0">
                <a:solidFill>
                  <a:srgbClr val="0070C0"/>
                </a:solidFill>
                <a:latin typeface="Times New Roman" panose="02020603050405020304" pitchFamily="18" charset="0"/>
                <a:cs typeface="Times New Roman" panose="02020603050405020304" pitchFamily="18" charset="0"/>
              </a:rPr>
              <a:t> 594 (2024) 741401</a:t>
            </a:r>
          </a:p>
        </p:txBody>
      </p:sp>
    </p:spTree>
    <p:extLst>
      <p:ext uri="{BB962C8B-B14F-4D97-AF65-F5344CB8AC3E}">
        <p14:creationId xmlns:p14="http://schemas.microsoft.com/office/powerpoint/2010/main" val="3960927475"/>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p13"/>
          <p:cNvSpPr txBox="1">
            <a:spLocks noGrp="1"/>
          </p:cNvSpPr>
          <p:nvPr>
            <p:ph type="sldNum" idx="4294967295"/>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latin typeface="Cambria" panose="02040503050406030204" pitchFamily="18" charset="0"/>
              </a:rPr>
              <a:pPr/>
              <a:t>6</a:t>
            </a:fld>
            <a:endParaRPr dirty="0">
              <a:latin typeface="Cambria" panose="02040503050406030204" pitchFamily="18" charset="0"/>
            </a:endParaRPr>
          </a:p>
        </p:txBody>
      </p:sp>
      <p:sp>
        <p:nvSpPr>
          <p:cNvPr id="15" name="Google Shape;92;p13">
            <a:extLst>
              <a:ext uri="{FF2B5EF4-FFF2-40B4-BE49-F238E27FC236}">
                <a16:creationId xmlns:a16="http://schemas.microsoft.com/office/drawing/2014/main" id="{D028B8F0-F7CB-5742-B82F-F1268CAB30BF}"/>
              </a:ext>
            </a:extLst>
          </p:cNvPr>
          <p:cNvSpPr txBox="1">
            <a:spLocks noGrp="1"/>
          </p:cNvSpPr>
          <p:nvPr>
            <p:ph type="title"/>
          </p:nvPr>
        </p:nvSpPr>
        <p:spPr>
          <a:xfrm>
            <a:off x="557693" y="206827"/>
            <a:ext cx="9911200" cy="1181707"/>
          </a:xfrm>
          <a:prstGeom prst="rect">
            <a:avLst/>
          </a:prstGeom>
        </p:spPr>
        <p:txBody>
          <a:bodyPr spcFirstLastPara="1" wrap="square" lIns="0" tIns="0" rIns="0" bIns="0" anchor="b" anchorCtr="0">
            <a:noAutofit/>
          </a:bodyPr>
          <a:lstStyle/>
          <a:p>
            <a:pPr algn="l"/>
            <a:r>
              <a:rPr lang="en-US" sz="3200" b="1" dirty="0">
                <a:latin typeface="Cambria" panose="02040503050406030204" pitchFamily="18" charset="0"/>
              </a:rPr>
              <a:t>Enhancement of gametogenesis</a:t>
            </a:r>
            <a:br>
              <a:rPr lang="en" sz="3600" b="1" dirty="0">
                <a:latin typeface="Cambria" panose="02040503050406030204" pitchFamily="18" charset="0"/>
              </a:rPr>
            </a:br>
            <a:r>
              <a:rPr lang="en" sz="3600" b="1" dirty="0">
                <a:latin typeface="Cambria" panose="02040503050406030204" pitchFamily="18" charset="0"/>
              </a:rPr>
              <a:t>	</a:t>
            </a:r>
            <a:r>
              <a:rPr lang="en" sz="2400" b="1" dirty="0">
                <a:latin typeface="Cambria" panose="02040503050406030204" pitchFamily="18" charset="0"/>
              </a:rPr>
              <a:t>- using recombinant sdrFsh and Lh (sdrGths)</a:t>
            </a:r>
            <a:endParaRPr sz="3600" b="1" dirty="0">
              <a:latin typeface="Cambria" panose="02040503050406030204" pitchFamily="18" charset="0"/>
            </a:endParaRPr>
          </a:p>
        </p:txBody>
      </p:sp>
      <p:sp>
        <p:nvSpPr>
          <p:cNvPr id="7" name="CasellaDiTesto 16">
            <a:extLst>
              <a:ext uri="{FF2B5EF4-FFF2-40B4-BE49-F238E27FC236}">
                <a16:creationId xmlns:a16="http://schemas.microsoft.com/office/drawing/2014/main" id="{4D2198F9-BA29-1840-A27A-956BA496CC45}"/>
              </a:ext>
            </a:extLst>
          </p:cNvPr>
          <p:cNvSpPr txBox="1"/>
          <p:nvPr/>
        </p:nvSpPr>
        <p:spPr>
          <a:xfrm>
            <a:off x="971018" y="5833077"/>
            <a:ext cx="10233276" cy="502766"/>
          </a:xfrm>
          <a:prstGeom prst="rect">
            <a:avLst/>
          </a:prstGeom>
          <a:noFill/>
        </p:spPr>
        <p:txBody>
          <a:bodyPr wrap="square" rtlCol="0">
            <a:spAutoFit/>
          </a:bodyPr>
          <a:lstStyle/>
          <a:p>
            <a:r>
              <a:rPr lang="it-GR" sz="2667">
                <a:latin typeface="Cambria" panose="02040503050406030204" pitchFamily="18" charset="0"/>
              </a:rPr>
              <a:t>sdr</a:t>
            </a:r>
            <a:r>
              <a:rPr lang="en-US" sz="2667" dirty="0">
                <a:latin typeface="Cambria" panose="02040503050406030204" pitchFamily="18" charset="0"/>
              </a:rPr>
              <a:t>Fsh/LH</a:t>
            </a:r>
            <a:r>
              <a:rPr lang="it-GR" sz="2667">
                <a:latin typeface="Cambria" panose="02040503050406030204" pitchFamily="18" charset="0"/>
              </a:rPr>
              <a:t> </a:t>
            </a:r>
            <a:r>
              <a:rPr lang="en-US" sz="2667" b="1" dirty="0">
                <a:latin typeface="Cambria" panose="02040503050406030204" pitchFamily="18" charset="0"/>
              </a:rPr>
              <a:t>enhanced spermiation and improved sperm quality</a:t>
            </a:r>
            <a:endParaRPr lang="it-GR" sz="2667" dirty="0">
              <a:latin typeface="Cambria" panose="02040503050406030204" pitchFamily="18" charset="0"/>
            </a:endParaRPr>
          </a:p>
        </p:txBody>
      </p:sp>
      <p:pic>
        <p:nvPicPr>
          <p:cNvPr id="8" name="Picture 7">
            <a:extLst>
              <a:ext uri="{FF2B5EF4-FFF2-40B4-BE49-F238E27FC236}">
                <a16:creationId xmlns:a16="http://schemas.microsoft.com/office/drawing/2014/main" id="{C1DF92B2-BE92-7440-8845-91DCF5B5E2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47884" y="422406"/>
            <a:ext cx="1494492" cy="1120869"/>
          </a:xfrm>
          <a:prstGeom prst="rect">
            <a:avLst/>
          </a:prstGeom>
        </p:spPr>
      </p:pic>
      <p:pic>
        <p:nvPicPr>
          <p:cNvPr id="12" name="Picture 2" descr="Male sign.jpg">
            <a:extLst>
              <a:ext uri="{FF2B5EF4-FFF2-40B4-BE49-F238E27FC236}">
                <a16:creationId xmlns:a16="http://schemas.microsoft.com/office/drawing/2014/main" id="{B1586EEF-7C99-F045-B288-CB0DFA8605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4961" y="1316020"/>
            <a:ext cx="552117" cy="454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3C6109DA-6E60-5145-85AC-11DC31E28A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4174" y="1919170"/>
            <a:ext cx="9983271" cy="3789395"/>
          </a:xfrm>
          <a:prstGeom prst="rect">
            <a:avLst/>
          </a:prstGeom>
        </p:spPr>
      </p:pic>
      <p:sp>
        <p:nvSpPr>
          <p:cNvPr id="10" name="TextBox 9">
            <a:extLst>
              <a:ext uri="{FF2B5EF4-FFF2-40B4-BE49-F238E27FC236}">
                <a16:creationId xmlns:a16="http://schemas.microsoft.com/office/drawing/2014/main" id="{5BA6D906-93B0-B74D-A5F7-07CF5782487D}"/>
              </a:ext>
            </a:extLst>
          </p:cNvPr>
          <p:cNvSpPr txBox="1"/>
          <p:nvPr/>
        </p:nvSpPr>
        <p:spPr>
          <a:xfrm>
            <a:off x="9129716" y="6324369"/>
            <a:ext cx="2826415" cy="338554"/>
          </a:xfrm>
          <a:prstGeom prst="rect">
            <a:avLst/>
          </a:prstGeom>
          <a:noFill/>
        </p:spPr>
        <p:txBody>
          <a:bodyPr wrap="none" rtlCol="0">
            <a:spAutoFit/>
          </a:bodyPr>
          <a:lstStyle/>
          <a:p>
            <a:r>
              <a:rPr lang="it-IT" sz="1600" dirty="0" err="1">
                <a:solidFill>
                  <a:srgbClr val="0070C0"/>
                </a:solidFill>
                <a:latin typeface="Times New Roman" panose="02020603050405020304" pitchFamily="18" charset="0"/>
                <a:cs typeface="Times New Roman" panose="02020603050405020304" pitchFamily="18" charset="0"/>
              </a:rPr>
              <a:t>Aquaculture</a:t>
            </a:r>
            <a:r>
              <a:rPr lang="it-IT" sz="1600" dirty="0">
                <a:solidFill>
                  <a:srgbClr val="0070C0"/>
                </a:solidFill>
                <a:latin typeface="Times New Roman" panose="02020603050405020304" pitchFamily="18" charset="0"/>
                <a:cs typeface="Times New Roman" panose="02020603050405020304" pitchFamily="18" charset="0"/>
              </a:rPr>
              <a:t> 594 (2024) 741401</a:t>
            </a:r>
          </a:p>
        </p:txBody>
      </p:sp>
    </p:spTree>
    <p:extLst>
      <p:ext uri="{BB962C8B-B14F-4D97-AF65-F5344CB8AC3E}">
        <p14:creationId xmlns:p14="http://schemas.microsoft.com/office/powerpoint/2010/main" val="472791103"/>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p13"/>
          <p:cNvSpPr txBox="1">
            <a:spLocks noGrp="1"/>
          </p:cNvSpPr>
          <p:nvPr>
            <p:ph type="sldNum" idx="4294967295"/>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latin typeface="Cambria" panose="02040503050406030204" pitchFamily="18" charset="0"/>
              </a:rPr>
              <a:pPr/>
              <a:t>7</a:t>
            </a:fld>
            <a:endParaRPr>
              <a:latin typeface="Cambria" panose="02040503050406030204" pitchFamily="18" charset="0"/>
            </a:endParaRPr>
          </a:p>
        </p:txBody>
      </p:sp>
      <p:pic>
        <p:nvPicPr>
          <p:cNvPr id="6" name="Picture 5">
            <a:extLst>
              <a:ext uri="{FF2B5EF4-FFF2-40B4-BE49-F238E27FC236}">
                <a16:creationId xmlns:a16="http://schemas.microsoft.com/office/drawing/2014/main" id="{E189B78E-D1B8-EA49-AF7E-A0B8FC5486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2717"/>
          <a:stretch/>
        </p:blipFill>
        <p:spPr>
          <a:xfrm>
            <a:off x="692372" y="1555789"/>
            <a:ext cx="7525207" cy="3667427"/>
          </a:xfrm>
          <a:prstGeom prst="rect">
            <a:avLst/>
          </a:prstGeom>
        </p:spPr>
      </p:pic>
      <p:sp>
        <p:nvSpPr>
          <p:cNvPr id="2" name="TextBox 1">
            <a:extLst>
              <a:ext uri="{FF2B5EF4-FFF2-40B4-BE49-F238E27FC236}">
                <a16:creationId xmlns:a16="http://schemas.microsoft.com/office/drawing/2014/main" id="{149D7649-AFE5-9244-BA37-65F4D8E428C7}"/>
              </a:ext>
            </a:extLst>
          </p:cNvPr>
          <p:cNvSpPr txBox="1"/>
          <p:nvPr/>
        </p:nvSpPr>
        <p:spPr>
          <a:xfrm>
            <a:off x="1124490" y="5223216"/>
            <a:ext cx="4671472" cy="1015663"/>
          </a:xfrm>
          <a:prstGeom prst="rect">
            <a:avLst/>
          </a:prstGeom>
          <a:noFill/>
        </p:spPr>
        <p:txBody>
          <a:bodyPr wrap="none" rtlCol="0">
            <a:spAutoFit/>
          </a:bodyPr>
          <a:lstStyle/>
          <a:p>
            <a:r>
              <a:rPr lang="en-US" sz="2000" b="1" dirty="0">
                <a:latin typeface="Cambria" panose="02040503050406030204" pitchFamily="18" charset="0"/>
              </a:rPr>
              <a:t>Spawning interval: 5-20 days</a:t>
            </a:r>
          </a:p>
          <a:p>
            <a:r>
              <a:rPr lang="en-US" sz="2000" b="1" dirty="0">
                <a:latin typeface="Cambria" panose="02040503050406030204" pitchFamily="18" charset="0"/>
              </a:rPr>
              <a:t>Spawning period: 2 months (Jan-Mar) </a:t>
            </a:r>
          </a:p>
          <a:p>
            <a:r>
              <a:rPr lang="en-US" sz="2000" b="1" dirty="0">
                <a:latin typeface="Cambria" panose="02040503050406030204" pitchFamily="18" charset="0"/>
              </a:rPr>
              <a:t>Fecundity: 600,000 eggs kg</a:t>
            </a:r>
            <a:r>
              <a:rPr lang="en-US" sz="2000" b="1" baseline="30000" dirty="0">
                <a:latin typeface="Cambria" panose="02040503050406030204" pitchFamily="18" charset="0"/>
              </a:rPr>
              <a:t>-1</a:t>
            </a:r>
            <a:r>
              <a:rPr lang="en-US" sz="2000" b="1" dirty="0">
                <a:latin typeface="Cambria" panose="02040503050406030204" pitchFamily="18" charset="0"/>
              </a:rPr>
              <a:t> year</a:t>
            </a:r>
            <a:r>
              <a:rPr lang="en-US" sz="2000" b="1" baseline="30000" dirty="0">
                <a:latin typeface="Cambria" panose="02040503050406030204" pitchFamily="18" charset="0"/>
              </a:rPr>
              <a:t>-1</a:t>
            </a:r>
            <a:r>
              <a:rPr lang="en-US" sz="2000" b="1" dirty="0">
                <a:latin typeface="Cambria" panose="02040503050406030204" pitchFamily="18" charset="0"/>
              </a:rPr>
              <a:t> </a:t>
            </a:r>
          </a:p>
        </p:txBody>
      </p:sp>
      <p:sp>
        <p:nvSpPr>
          <p:cNvPr id="14" name="Google Shape;92;p13">
            <a:extLst>
              <a:ext uri="{FF2B5EF4-FFF2-40B4-BE49-F238E27FC236}">
                <a16:creationId xmlns:a16="http://schemas.microsoft.com/office/drawing/2014/main" id="{5AFF8E24-310D-3743-AFCF-55CC95F748F7}"/>
              </a:ext>
            </a:extLst>
          </p:cNvPr>
          <p:cNvSpPr txBox="1">
            <a:spLocks noGrp="1"/>
          </p:cNvSpPr>
          <p:nvPr>
            <p:ph type="title"/>
          </p:nvPr>
        </p:nvSpPr>
        <p:spPr>
          <a:xfrm>
            <a:off x="557693" y="206827"/>
            <a:ext cx="9911200" cy="1181707"/>
          </a:xfrm>
          <a:prstGeom prst="rect">
            <a:avLst/>
          </a:prstGeom>
        </p:spPr>
        <p:txBody>
          <a:bodyPr spcFirstLastPara="1" wrap="square" lIns="0" tIns="0" rIns="0" bIns="0" anchor="b" anchorCtr="0">
            <a:noAutofit/>
          </a:bodyPr>
          <a:lstStyle/>
          <a:p>
            <a:pPr algn="l"/>
            <a:r>
              <a:rPr lang="en-US" sz="3200" b="1" dirty="0">
                <a:latin typeface="Cambria" panose="02040503050406030204" pitchFamily="18" charset="0"/>
              </a:rPr>
              <a:t>European seabass </a:t>
            </a:r>
            <a:r>
              <a:rPr lang="en-US" sz="3200" b="1" i="1" dirty="0">
                <a:latin typeface="Cambria" panose="02040503050406030204" pitchFamily="18" charset="0"/>
              </a:rPr>
              <a:t>(</a:t>
            </a:r>
            <a:r>
              <a:rPr lang="en-US" sz="3200" b="1" i="1" dirty="0" err="1">
                <a:latin typeface="Cambria" panose="02040503050406030204" pitchFamily="18" charset="0"/>
              </a:rPr>
              <a:t>Dicentrarchus</a:t>
            </a:r>
            <a:r>
              <a:rPr lang="en-US" sz="3200" b="1" i="1" dirty="0">
                <a:latin typeface="Cambria" panose="02040503050406030204" pitchFamily="18" charset="0"/>
              </a:rPr>
              <a:t> </a:t>
            </a:r>
            <a:r>
              <a:rPr lang="en-US" sz="3200" b="1" i="1" dirty="0" err="1">
                <a:latin typeface="Cambria" panose="02040503050406030204" pitchFamily="18" charset="0"/>
              </a:rPr>
              <a:t>labrax</a:t>
            </a:r>
            <a:r>
              <a:rPr lang="en-US" sz="3200" b="1" i="1" dirty="0">
                <a:latin typeface="Cambria" panose="02040503050406030204" pitchFamily="18" charset="0"/>
              </a:rPr>
              <a:t>)</a:t>
            </a:r>
            <a:br>
              <a:rPr lang="en" sz="3600" b="1" dirty="0">
                <a:latin typeface="Cambria" panose="02040503050406030204" pitchFamily="18" charset="0"/>
              </a:rPr>
            </a:br>
            <a:r>
              <a:rPr lang="en" sz="3600" b="1" dirty="0">
                <a:latin typeface="Cambria" panose="02040503050406030204" pitchFamily="18" charset="0"/>
              </a:rPr>
              <a:t>	</a:t>
            </a:r>
            <a:r>
              <a:rPr lang="en" sz="2400" b="1" dirty="0">
                <a:latin typeface="Cambria" panose="02040503050406030204" pitchFamily="18" charset="0"/>
              </a:rPr>
              <a:t>- multiple batch </a:t>
            </a:r>
            <a:r>
              <a:rPr lang="en" sz="2400" b="1" dirty="0" err="1">
                <a:latin typeface="Cambria" panose="02040503050406030204" pitchFamily="18" charset="0"/>
              </a:rPr>
              <a:t>spawner</a:t>
            </a:r>
            <a:r>
              <a:rPr lang="en" sz="2400" b="1" dirty="0">
                <a:latin typeface="Cambria" panose="02040503050406030204" pitchFamily="18" charset="0"/>
              </a:rPr>
              <a:t> (gonochoristic) </a:t>
            </a:r>
            <a:endParaRPr sz="3600" b="1" dirty="0">
              <a:latin typeface="Cambria" panose="02040503050406030204" pitchFamily="18" charset="0"/>
            </a:endParaRPr>
          </a:p>
        </p:txBody>
      </p:sp>
      <p:grpSp>
        <p:nvGrpSpPr>
          <p:cNvPr id="11" name="Group 10">
            <a:extLst>
              <a:ext uri="{FF2B5EF4-FFF2-40B4-BE49-F238E27FC236}">
                <a16:creationId xmlns:a16="http://schemas.microsoft.com/office/drawing/2014/main" id="{C078AFA0-C65B-C54D-B517-075B8E2A4374}"/>
              </a:ext>
            </a:extLst>
          </p:cNvPr>
          <p:cNvGrpSpPr/>
          <p:nvPr/>
        </p:nvGrpSpPr>
        <p:grpSpPr>
          <a:xfrm>
            <a:off x="6228079" y="1902028"/>
            <a:ext cx="5364481" cy="4689492"/>
            <a:chOff x="6228079" y="2090869"/>
            <a:chExt cx="5364481" cy="4689492"/>
          </a:xfrm>
        </p:grpSpPr>
        <p:grpSp>
          <p:nvGrpSpPr>
            <p:cNvPr id="16" name="Group 15">
              <a:extLst>
                <a:ext uri="{FF2B5EF4-FFF2-40B4-BE49-F238E27FC236}">
                  <a16:creationId xmlns:a16="http://schemas.microsoft.com/office/drawing/2014/main" id="{126991CA-9DEE-E64D-9CE2-C9BB194C8D94}"/>
                </a:ext>
              </a:extLst>
            </p:cNvPr>
            <p:cNvGrpSpPr/>
            <p:nvPr/>
          </p:nvGrpSpPr>
          <p:grpSpPr>
            <a:xfrm>
              <a:off x="6228079" y="2090869"/>
              <a:ext cx="5364481" cy="3433919"/>
              <a:chOff x="6228079" y="2073616"/>
              <a:chExt cx="5364481" cy="3433919"/>
            </a:xfrm>
          </p:grpSpPr>
          <p:pic>
            <p:nvPicPr>
              <p:cNvPr id="17" name="Picture 16">
                <a:extLst>
                  <a:ext uri="{FF2B5EF4-FFF2-40B4-BE49-F238E27FC236}">
                    <a16:creationId xmlns:a16="http://schemas.microsoft.com/office/drawing/2014/main" id="{60D85D63-A52D-914C-B240-A5F7E46BE1B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28079" y="2073616"/>
                <a:ext cx="5364481" cy="3149600"/>
              </a:xfrm>
              <a:prstGeom prst="rect">
                <a:avLst/>
              </a:prstGeom>
            </p:spPr>
          </p:pic>
          <p:sp>
            <p:nvSpPr>
              <p:cNvPr id="18" name="TextBox 17">
                <a:extLst>
                  <a:ext uri="{FF2B5EF4-FFF2-40B4-BE49-F238E27FC236}">
                    <a16:creationId xmlns:a16="http://schemas.microsoft.com/office/drawing/2014/main" id="{EF5575DB-C1F7-684D-94BB-8FDEBCD8F851}"/>
                  </a:ext>
                </a:extLst>
              </p:cNvPr>
              <p:cNvSpPr txBox="1"/>
              <p:nvPr/>
            </p:nvSpPr>
            <p:spPr>
              <a:xfrm>
                <a:off x="7937591" y="5107425"/>
                <a:ext cx="2214068" cy="400110"/>
              </a:xfrm>
              <a:prstGeom prst="rect">
                <a:avLst/>
              </a:prstGeom>
              <a:noFill/>
            </p:spPr>
            <p:txBody>
              <a:bodyPr wrap="none" rtlCol="0">
                <a:spAutoFit/>
              </a:bodyPr>
              <a:lstStyle/>
              <a:p>
                <a:r>
                  <a:rPr lang="en-US" sz="2000" b="1" dirty="0">
                    <a:latin typeface="Cambria" panose="02040503050406030204" pitchFamily="18" charset="0"/>
                  </a:rPr>
                  <a:t>GnRHa injections</a:t>
                </a:r>
              </a:p>
            </p:txBody>
          </p:sp>
        </p:grpSp>
        <p:pic>
          <p:nvPicPr>
            <p:cNvPr id="10" name="Picture 9">
              <a:extLst>
                <a:ext uri="{FF2B5EF4-FFF2-40B4-BE49-F238E27FC236}">
                  <a16:creationId xmlns:a16="http://schemas.microsoft.com/office/drawing/2014/main" id="{4AE0DD88-F053-304F-AF05-BC92087530F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1648" b="10359"/>
            <a:stretch/>
          </p:blipFill>
          <p:spPr>
            <a:xfrm>
              <a:off x="7511621" y="5534007"/>
              <a:ext cx="2913305" cy="1246354"/>
            </a:xfrm>
            <a:prstGeom prst="rect">
              <a:avLst/>
            </a:prstGeom>
          </p:spPr>
        </p:pic>
      </p:grpSp>
    </p:spTree>
    <p:extLst>
      <p:ext uri="{BB962C8B-B14F-4D97-AF65-F5344CB8AC3E}">
        <p14:creationId xmlns:p14="http://schemas.microsoft.com/office/powerpoint/2010/main" val="169007605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p13"/>
          <p:cNvSpPr txBox="1">
            <a:spLocks noGrp="1"/>
          </p:cNvSpPr>
          <p:nvPr>
            <p:ph type="sldNum" idx="4294967295"/>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latin typeface="Cambria" panose="02040503050406030204" pitchFamily="18" charset="0"/>
              </a:rPr>
              <a:pPr/>
              <a:t>8</a:t>
            </a:fld>
            <a:endParaRPr>
              <a:latin typeface="Cambria" panose="02040503050406030204" pitchFamily="18" charset="0"/>
            </a:endParaRPr>
          </a:p>
        </p:txBody>
      </p:sp>
      <p:sp>
        <p:nvSpPr>
          <p:cNvPr id="15" name="Google Shape;92;p13">
            <a:extLst>
              <a:ext uri="{FF2B5EF4-FFF2-40B4-BE49-F238E27FC236}">
                <a16:creationId xmlns:a16="http://schemas.microsoft.com/office/drawing/2014/main" id="{D028B8F0-F7CB-5742-B82F-F1268CAB30BF}"/>
              </a:ext>
            </a:extLst>
          </p:cNvPr>
          <p:cNvSpPr txBox="1">
            <a:spLocks noGrp="1"/>
          </p:cNvSpPr>
          <p:nvPr>
            <p:ph type="title"/>
          </p:nvPr>
        </p:nvSpPr>
        <p:spPr>
          <a:xfrm>
            <a:off x="557693" y="206827"/>
            <a:ext cx="9911200" cy="1181707"/>
          </a:xfrm>
          <a:prstGeom prst="rect">
            <a:avLst/>
          </a:prstGeom>
        </p:spPr>
        <p:txBody>
          <a:bodyPr spcFirstLastPara="1" wrap="square" lIns="0" tIns="0" rIns="0" bIns="0" anchor="b" anchorCtr="0">
            <a:noAutofit/>
          </a:bodyPr>
          <a:lstStyle/>
          <a:p>
            <a:pPr algn="l"/>
            <a:r>
              <a:rPr lang="en-US" sz="3200" b="1" dirty="0">
                <a:latin typeface="Cambria" panose="02040503050406030204" pitchFamily="18" charset="0"/>
              </a:rPr>
              <a:t>Gilthead seabream </a:t>
            </a:r>
            <a:r>
              <a:rPr lang="en-US" sz="3200" b="1" i="1" dirty="0">
                <a:latin typeface="Cambria" panose="02040503050406030204" pitchFamily="18" charset="0"/>
              </a:rPr>
              <a:t>(</a:t>
            </a:r>
            <a:r>
              <a:rPr lang="en-US" sz="3200" b="1" i="1" dirty="0" err="1">
                <a:latin typeface="Cambria" panose="02040503050406030204" pitchFamily="18" charset="0"/>
              </a:rPr>
              <a:t>Sparus</a:t>
            </a:r>
            <a:r>
              <a:rPr lang="en-US" sz="3200" b="1" i="1" dirty="0">
                <a:latin typeface="Cambria" panose="02040503050406030204" pitchFamily="18" charset="0"/>
              </a:rPr>
              <a:t> </a:t>
            </a:r>
            <a:r>
              <a:rPr lang="en-US" sz="3200" b="1" i="1" dirty="0" err="1">
                <a:latin typeface="Cambria" panose="02040503050406030204" pitchFamily="18" charset="0"/>
              </a:rPr>
              <a:t>aurata</a:t>
            </a:r>
            <a:r>
              <a:rPr lang="en-US" sz="3200" b="1" i="1" dirty="0">
                <a:latin typeface="Cambria" panose="02040503050406030204" pitchFamily="18" charset="0"/>
              </a:rPr>
              <a:t>)</a:t>
            </a:r>
            <a:br>
              <a:rPr lang="en" sz="3600" b="1" dirty="0">
                <a:latin typeface="Cambria" panose="02040503050406030204" pitchFamily="18" charset="0"/>
              </a:rPr>
            </a:br>
            <a:r>
              <a:rPr lang="en" sz="3600" b="1" dirty="0">
                <a:latin typeface="Cambria" panose="02040503050406030204" pitchFamily="18" charset="0"/>
              </a:rPr>
              <a:t>	</a:t>
            </a:r>
            <a:r>
              <a:rPr lang="en" sz="2400" b="1" dirty="0">
                <a:latin typeface="Cambria" panose="02040503050406030204" pitchFamily="18" charset="0"/>
              </a:rPr>
              <a:t>- daily </a:t>
            </a:r>
            <a:r>
              <a:rPr lang="en" sz="2400" b="1" dirty="0" err="1">
                <a:latin typeface="Cambria" panose="02040503050406030204" pitchFamily="18" charset="0"/>
              </a:rPr>
              <a:t>spawner</a:t>
            </a:r>
            <a:r>
              <a:rPr lang="en" sz="2400" b="1" dirty="0">
                <a:latin typeface="Cambria" panose="02040503050406030204" pitchFamily="18" charset="0"/>
              </a:rPr>
              <a:t> (protandrous hermaphrodite)</a:t>
            </a:r>
            <a:endParaRPr sz="3600" b="1" dirty="0">
              <a:latin typeface="Cambria" panose="02040503050406030204" pitchFamily="18" charset="0"/>
            </a:endParaRPr>
          </a:p>
        </p:txBody>
      </p:sp>
      <p:pic>
        <p:nvPicPr>
          <p:cNvPr id="8" name="Picture 1">
            <a:extLst>
              <a:ext uri="{FF2B5EF4-FFF2-40B4-BE49-F238E27FC236}">
                <a16:creationId xmlns:a16="http://schemas.microsoft.com/office/drawing/2014/main" id="{88EE5ECA-8B47-2545-A377-09F062ABD70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72255" y="1720486"/>
            <a:ext cx="7600990" cy="4612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5B072F2-9FA6-414C-BD00-276DFCF248C6}"/>
              </a:ext>
            </a:extLst>
          </p:cNvPr>
          <p:cNvSpPr txBox="1"/>
          <p:nvPr/>
        </p:nvSpPr>
        <p:spPr>
          <a:xfrm>
            <a:off x="408818" y="4604549"/>
            <a:ext cx="3641061" cy="1938992"/>
          </a:xfrm>
          <a:prstGeom prst="rect">
            <a:avLst/>
          </a:prstGeom>
          <a:noFill/>
        </p:spPr>
        <p:txBody>
          <a:bodyPr wrap="none" rtlCol="0">
            <a:spAutoFit/>
          </a:bodyPr>
          <a:lstStyle/>
          <a:p>
            <a:r>
              <a:rPr lang="en-US" sz="2000" b="1" dirty="0">
                <a:latin typeface="Cambria" panose="02040503050406030204" pitchFamily="18" charset="0"/>
              </a:rPr>
              <a:t>Spawning interval: </a:t>
            </a:r>
          </a:p>
          <a:p>
            <a:pPr>
              <a:tabLst>
                <a:tab pos="392113" algn="l"/>
              </a:tabLst>
            </a:pPr>
            <a:r>
              <a:rPr lang="en-US" sz="2000" b="1" dirty="0">
                <a:latin typeface="Cambria" panose="02040503050406030204" pitchFamily="18" charset="0"/>
              </a:rPr>
              <a:t>	1-2 days</a:t>
            </a:r>
          </a:p>
          <a:p>
            <a:pPr>
              <a:tabLst>
                <a:tab pos="392113" algn="l"/>
              </a:tabLst>
            </a:pPr>
            <a:r>
              <a:rPr lang="en-US" sz="2000" b="1" dirty="0">
                <a:latin typeface="Cambria" panose="02040503050406030204" pitchFamily="18" charset="0"/>
              </a:rPr>
              <a:t>Spawning period: </a:t>
            </a:r>
          </a:p>
          <a:p>
            <a:pPr>
              <a:tabLst>
                <a:tab pos="392113" algn="l"/>
              </a:tabLst>
            </a:pPr>
            <a:r>
              <a:rPr lang="en-US" sz="2000" b="1" dirty="0">
                <a:latin typeface="Cambria" panose="02040503050406030204" pitchFamily="18" charset="0"/>
              </a:rPr>
              <a:t>	4-6 months </a:t>
            </a:r>
          </a:p>
          <a:p>
            <a:pPr>
              <a:tabLst>
                <a:tab pos="392113" algn="l"/>
              </a:tabLst>
            </a:pPr>
            <a:r>
              <a:rPr lang="en-US" sz="2000" b="1" dirty="0">
                <a:latin typeface="Cambria" panose="02040503050406030204" pitchFamily="18" charset="0"/>
              </a:rPr>
              <a:t>Fecundity: </a:t>
            </a:r>
          </a:p>
          <a:p>
            <a:pPr>
              <a:tabLst>
                <a:tab pos="392113" algn="l"/>
              </a:tabLst>
            </a:pPr>
            <a:r>
              <a:rPr lang="en-US" sz="2000" b="1" dirty="0">
                <a:latin typeface="Cambria" panose="02040503050406030204" pitchFamily="18" charset="0"/>
              </a:rPr>
              <a:t>	3,000,000 eggs kg</a:t>
            </a:r>
            <a:r>
              <a:rPr lang="en-US" sz="2000" b="1" baseline="30000" dirty="0">
                <a:latin typeface="Cambria" panose="02040503050406030204" pitchFamily="18" charset="0"/>
              </a:rPr>
              <a:t>-1</a:t>
            </a:r>
            <a:r>
              <a:rPr lang="en-US" sz="2000" b="1" dirty="0">
                <a:latin typeface="Cambria" panose="02040503050406030204" pitchFamily="18" charset="0"/>
              </a:rPr>
              <a:t> year</a:t>
            </a:r>
            <a:r>
              <a:rPr lang="en-US" sz="2000" b="1" baseline="30000" dirty="0">
                <a:latin typeface="Cambria" panose="02040503050406030204" pitchFamily="18" charset="0"/>
              </a:rPr>
              <a:t>-1</a:t>
            </a:r>
            <a:r>
              <a:rPr lang="en-US" sz="2000" b="1" dirty="0">
                <a:latin typeface="Cambria" panose="02040503050406030204" pitchFamily="18" charset="0"/>
              </a:rPr>
              <a:t> </a:t>
            </a:r>
          </a:p>
        </p:txBody>
      </p:sp>
      <p:pic>
        <p:nvPicPr>
          <p:cNvPr id="4" name="Picture 3">
            <a:extLst>
              <a:ext uri="{FF2B5EF4-FFF2-40B4-BE49-F238E27FC236}">
                <a16:creationId xmlns:a16="http://schemas.microsoft.com/office/drawing/2014/main" id="{66278DA4-9257-914E-89DA-CF4F1CD12D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73193" y="6295983"/>
            <a:ext cx="2857500" cy="241300"/>
          </a:xfrm>
          <a:prstGeom prst="rect">
            <a:avLst/>
          </a:prstGeom>
        </p:spPr>
      </p:pic>
      <p:pic>
        <p:nvPicPr>
          <p:cNvPr id="5" name="Picture 4">
            <a:extLst>
              <a:ext uri="{FF2B5EF4-FFF2-40B4-BE49-F238E27FC236}">
                <a16:creationId xmlns:a16="http://schemas.microsoft.com/office/drawing/2014/main" id="{F36FD820-F631-934C-A6CC-337AAAD063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709" y="2061817"/>
            <a:ext cx="3124200" cy="2336800"/>
          </a:xfrm>
          <a:prstGeom prst="rect">
            <a:avLst/>
          </a:prstGeom>
        </p:spPr>
      </p:pic>
    </p:spTree>
    <p:extLst>
      <p:ext uri="{BB962C8B-B14F-4D97-AF65-F5344CB8AC3E}">
        <p14:creationId xmlns:p14="http://schemas.microsoft.com/office/powerpoint/2010/main" val="1907075170"/>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6" name="Google Shape;96;p13"/>
          <p:cNvSpPr txBox="1">
            <a:spLocks noGrp="1"/>
          </p:cNvSpPr>
          <p:nvPr>
            <p:ph type="sldNum" idx="4294967295"/>
          </p:nvPr>
        </p:nvSpPr>
        <p:spPr>
          <a:xfrm>
            <a:off x="11307445" y="6333135"/>
            <a:ext cx="731600" cy="524800"/>
          </a:xfrm>
          <a:prstGeom prst="rect">
            <a:avLst/>
          </a:prstGeom>
        </p:spPr>
        <p:txBody>
          <a:bodyPr spcFirstLastPara="1" wrap="square" lIns="0" tIns="0" rIns="0" bIns="0" anchor="ctr" anchorCtr="0">
            <a:noAutofit/>
          </a:bodyPr>
          <a:lstStyle/>
          <a:p>
            <a:fld id="{00000000-1234-1234-1234-123412341234}" type="slidenum">
              <a:rPr lang="en">
                <a:latin typeface="Cambria" panose="02040503050406030204" pitchFamily="18" charset="0"/>
              </a:rPr>
              <a:pPr/>
              <a:t>9</a:t>
            </a:fld>
            <a:endParaRPr dirty="0">
              <a:latin typeface="Cambria" panose="02040503050406030204" pitchFamily="18" charset="0"/>
            </a:endParaRPr>
          </a:p>
        </p:txBody>
      </p:sp>
      <p:sp>
        <p:nvSpPr>
          <p:cNvPr id="15" name="Google Shape;92;p13">
            <a:extLst>
              <a:ext uri="{FF2B5EF4-FFF2-40B4-BE49-F238E27FC236}">
                <a16:creationId xmlns:a16="http://schemas.microsoft.com/office/drawing/2014/main" id="{D028B8F0-F7CB-5742-B82F-F1268CAB30BF}"/>
              </a:ext>
            </a:extLst>
          </p:cNvPr>
          <p:cNvSpPr txBox="1">
            <a:spLocks noGrp="1"/>
          </p:cNvSpPr>
          <p:nvPr>
            <p:ph type="title"/>
          </p:nvPr>
        </p:nvSpPr>
        <p:spPr>
          <a:xfrm>
            <a:off x="557693" y="206827"/>
            <a:ext cx="9911200" cy="1181707"/>
          </a:xfrm>
          <a:prstGeom prst="rect">
            <a:avLst/>
          </a:prstGeom>
        </p:spPr>
        <p:txBody>
          <a:bodyPr spcFirstLastPara="1" wrap="square" lIns="0" tIns="0" rIns="0" bIns="0" anchor="b" anchorCtr="0">
            <a:noAutofit/>
          </a:bodyPr>
          <a:lstStyle/>
          <a:p>
            <a:pPr algn="l"/>
            <a:r>
              <a:rPr lang="en-US" sz="3200" b="1" dirty="0">
                <a:latin typeface="Cambria" panose="02040503050406030204" pitchFamily="18" charset="0"/>
              </a:rPr>
              <a:t>Control of reproduction</a:t>
            </a:r>
            <a:r>
              <a:rPr lang="en" sz="3200" b="1" dirty="0">
                <a:latin typeface="Cambria" panose="02040503050406030204" pitchFamily="18" charset="0"/>
              </a:rPr>
              <a:t> in aquaculture</a:t>
            </a:r>
            <a:br>
              <a:rPr lang="en" sz="4000" b="1" dirty="0">
                <a:latin typeface="Cambria" panose="02040503050406030204" pitchFamily="18" charset="0"/>
              </a:rPr>
            </a:br>
            <a:r>
              <a:rPr lang="en" sz="4000" b="1" dirty="0">
                <a:latin typeface="Cambria" panose="02040503050406030204" pitchFamily="18" charset="0"/>
              </a:rPr>
              <a:t>	</a:t>
            </a:r>
            <a:r>
              <a:rPr lang="en" sz="2800" b="1" dirty="0">
                <a:latin typeface="Cambria" panose="02040503050406030204" pitchFamily="18" charset="0"/>
              </a:rPr>
              <a:t>- career objectives</a:t>
            </a:r>
            <a:endParaRPr sz="4000" b="1" dirty="0">
              <a:latin typeface="Cambria" panose="02040503050406030204" pitchFamily="18" charset="0"/>
            </a:endParaRPr>
          </a:p>
        </p:txBody>
      </p:sp>
      <p:sp>
        <p:nvSpPr>
          <p:cNvPr id="3" name="TextBox 2">
            <a:extLst>
              <a:ext uri="{FF2B5EF4-FFF2-40B4-BE49-F238E27FC236}">
                <a16:creationId xmlns:a16="http://schemas.microsoft.com/office/drawing/2014/main" id="{BE43CB0F-3DA1-4C42-9CDC-217E753BC73D}"/>
              </a:ext>
            </a:extLst>
          </p:cNvPr>
          <p:cNvSpPr txBox="1"/>
          <p:nvPr/>
        </p:nvSpPr>
        <p:spPr>
          <a:xfrm>
            <a:off x="2217694" y="1808820"/>
            <a:ext cx="10120173" cy="4524315"/>
          </a:xfrm>
          <a:prstGeom prst="rect">
            <a:avLst/>
          </a:prstGeom>
          <a:noFill/>
        </p:spPr>
        <p:txBody>
          <a:bodyPr wrap="square" rtlCol="0">
            <a:spAutoFit/>
          </a:bodyPr>
          <a:lstStyle/>
          <a:p>
            <a:pPr marL="457189" indent="-457189">
              <a:buFont typeface="Wingdings" pitchFamily="2" charset="2"/>
              <a:buChar char="Ø"/>
            </a:pPr>
            <a:r>
              <a:rPr lang="en-US" sz="3200" b="1" dirty="0">
                <a:solidFill>
                  <a:schemeClr val="bg2">
                    <a:lumMod val="50000"/>
                  </a:schemeClr>
                </a:solidFill>
                <a:latin typeface="Cambria" panose="02040503050406030204" pitchFamily="18" charset="0"/>
              </a:rPr>
              <a:t>Study reproductive cycles</a:t>
            </a:r>
          </a:p>
          <a:p>
            <a:pPr marL="457189" indent="-457189">
              <a:buFont typeface="Wingdings" pitchFamily="2" charset="2"/>
              <a:buChar char="Ø"/>
            </a:pPr>
            <a:r>
              <a:rPr lang="en-US" sz="3200" b="1" dirty="0">
                <a:solidFill>
                  <a:schemeClr val="bg2">
                    <a:lumMod val="50000"/>
                  </a:schemeClr>
                </a:solidFill>
                <a:latin typeface="Cambria" panose="02040503050406030204" pitchFamily="18" charset="0"/>
              </a:rPr>
              <a:t>Identify dysfunctions in captivity</a:t>
            </a:r>
          </a:p>
          <a:p>
            <a:pPr marL="457189" indent="-457189">
              <a:buFont typeface="Wingdings" pitchFamily="2" charset="2"/>
              <a:buChar char="Ø"/>
            </a:pPr>
            <a:r>
              <a:rPr lang="en-US" sz="3200" b="1" dirty="0">
                <a:solidFill>
                  <a:schemeClr val="bg2">
                    <a:lumMod val="50000"/>
                  </a:schemeClr>
                </a:solidFill>
                <a:latin typeface="Cambria" panose="02040503050406030204" pitchFamily="18" charset="0"/>
              </a:rPr>
              <a:t>Develop methods to control reproduction</a:t>
            </a:r>
          </a:p>
          <a:p>
            <a:pPr marL="1134505" lvl="3" indent="-423323">
              <a:buFont typeface="Wingdings" pitchFamily="2" charset="2"/>
              <a:buChar char="Ø"/>
            </a:pPr>
            <a:r>
              <a:rPr lang="en-US" sz="3200" b="1" dirty="0">
                <a:solidFill>
                  <a:schemeClr val="bg2">
                    <a:lumMod val="50000"/>
                  </a:schemeClr>
                </a:solidFill>
                <a:latin typeface="Cambria" panose="02040503050406030204" pitchFamily="18" charset="0"/>
              </a:rPr>
              <a:t>exogenous hormonal therapies</a:t>
            </a:r>
          </a:p>
          <a:p>
            <a:pPr marL="1134505" indent="-423323">
              <a:buFont typeface="Wingdings" pitchFamily="2" charset="2"/>
              <a:buChar char="Ø"/>
            </a:pPr>
            <a:r>
              <a:rPr lang="en-US" sz="3200" b="1" dirty="0">
                <a:solidFill>
                  <a:schemeClr val="bg2">
                    <a:lumMod val="50000"/>
                  </a:schemeClr>
                </a:solidFill>
                <a:latin typeface="Cambria" panose="02040503050406030204" pitchFamily="18" charset="0"/>
              </a:rPr>
              <a:t>environmental manipulations</a:t>
            </a:r>
          </a:p>
          <a:p>
            <a:pPr marL="711182"/>
            <a:endParaRPr lang="en-US" sz="3200" b="1" dirty="0">
              <a:solidFill>
                <a:schemeClr val="bg2">
                  <a:lumMod val="50000"/>
                </a:schemeClr>
              </a:solidFill>
              <a:latin typeface="Cambria" panose="02040503050406030204" pitchFamily="18" charset="0"/>
            </a:endParaRPr>
          </a:p>
          <a:p>
            <a:pPr marL="50800"/>
            <a:r>
              <a:rPr lang="en-US" sz="3200" b="1" dirty="0">
                <a:solidFill>
                  <a:schemeClr val="bg2">
                    <a:lumMod val="50000"/>
                  </a:schemeClr>
                </a:solidFill>
                <a:latin typeface="Cambria" panose="02040503050406030204" pitchFamily="18" charset="0"/>
              </a:rPr>
              <a:t>Eventually, through domestication and proper management, captive broodstocks should undergo maturation and spawning volitionally</a:t>
            </a:r>
          </a:p>
        </p:txBody>
      </p:sp>
      <p:pic>
        <p:nvPicPr>
          <p:cNvPr id="5" name="Picture 4">
            <a:extLst>
              <a:ext uri="{FF2B5EF4-FFF2-40B4-BE49-F238E27FC236}">
                <a16:creationId xmlns:a16="http://schemas.microsoft.com/office/drawing/2014/main" id="{18C04D21-6A93-A84D-A23F-52F146B5F5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912" y="1027449"/>
            <a:ext cx="1277351" cy="694051"/>
          </a:xfrm>
          <a:prstGeom prst="rect">
            <a:avLst/>
          </a:prstGeom>
        </p:spPr>
      </p:pic>
      <p:sp>
        <p:nvSpPr>
          <p:cNvPr id="7" name="Striped Right Arrow 6">
            <a:extLst>
              <a:ext uri="{FF2B5EF4-FFF2-40B4-BE49-F238E27FC236}">
                <a16:creationId xmlns:a16="http://schemas.microsoft.com/office/drawing/2014/main" id="{8320C818-F951-524F-AD97-CAD89B0DF095}"/>
              </a:ext>
            </a:extLst>
          </p:cNvPr>
          <p:cNvSpPr/>
          <p:nvPr/>
        </p:nvSpPr>
        <p:spPr>
          <a:xfrm>
            <a:off x="822501" y="5289794"/>
            <a:ext cx="927199" cy="45076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022315"/>
      </p:ext>
    </p:extLst>
  </p:cSld>
  <p:clrMapOvr>
    <a:masterClrMapping/>
  </p:clrMapOvr>
  <p:transition spd="slow">
    <p:split orient="vert"/>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{19E37576-92AD-044F-AAD2-B4056BE730AB}tf10001073</Template>
  <TotalTime>548</TotalTime>
  <Words>1797</Words>
  <Application>Microsoft Macintosh PowerPoint</Application>
  <PresentationFormat>Widescreen</PresentationFormat>
  <Paragraphs>270</Paragraphs>
  <Slides>20</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MS PGothic</vt:lpstr>
      <vt:lpstr>Aptos</vt:lpstr>
      <vt:lpstr>Arial</vt:lpstr>
      <vt:lpstr>Avenir Next Condensed</vt:lpstr>
      <vt:lpstr>Calibri</vt:lpstr>
      <vt:lpstr>Cambria</vt:lpstr>
      <vt:lpstr>Montserrat</vt:lpstr>
      <vt:lpstr>Montserrat Light</vt:lpstr>
      <vt:lpstr>Times New Roman</vt:lpstr>
      <vt:lpstr>Tw Cen MT</vt:lpstr>
      <vt:lpstr>Wingdings</vt:lpstr>
      <vt:lpstr>Droplet</vt:lpstr>
      <vt:lpstr>PowerPoint Presentation</vt:lpstr>
      <vt:lpstr>PowerPoint Presentation</vt:lpstr>
      <vt:lpstr>Αναπαραγωγή ιχθυων στην μεσογειο θαλασσα</vt:lpstr>
      <vt:lpstr>PowerPoint Presentation</vt:lpstr>
      <vt:lpstr>Enhancement of gametogenesis  - using recombinant sdrFsh and Lh (sdrGths)</vt:lpstr>
      <vt:lpstr>Enhancement of gametogenesis  - using recombinant sdrFsh and Lh (sdrGths)</vt:lpstr>
      <vt:lpstr>European seabass (Dicentrarchus labrax)  - multiple batch spawner (gonochoristic) </vt:lpstr>
      <vt:lpstr>Gilthead seabream (Sparus aurata)  - daily spawner (protandrous hermaphrodite)</vt:lpstr>
      <vt:lpstr>Control of reproduction in aquaculture  - career objectives</vt:lpstr>
      <vt:lpstr>PowerPoint Presentation</vt:lpstr>
      <vt:lpstr>PowerPoint Presentation</vt:lpstr>
      <vt:lpstr>PowerPoint Presentation</vt:lpstr>
      <vt:lpstr>PowerPoint Presentation</vt:lpstr>
      <vt:lpstr>PowerPoint Presentation</vt:lpstr>
      <vt:lpstr>PowerPoint Presentation</vt:lpstr>
      <vt:lpstr>Mediterranean,  A special sea</vt:lpstr>
      <vt:lpstr>The Mediterranean and aquaculture</vt:lpstr>
      <vt:lpstr>Animal production</vt:lpstr>
      <vt:lpstr>Programme ROBUST</vt:lpstr>
      <vt:lpstr>The meaning of epidemiological unit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 32 point, bold</dc:title>
  <dc:creator>Constantinos C Mylonas</dc:creator>
  <cp:lastModifiedBy>ΜΥΛΩΝΑΣ ΚΩΝΣΤΑΝΤΙΝΟΣ</cp:lastModifiedBy>
  <cp:revision>36</cp:revision>
  <dcterms:created xsi:type="dcterms:W3CDTF">2023-04-04T08:26:42Z</dcterms:created>
  <dcterms:modified xsi:type="dcterms:W3CDTF">2025-06-26T19:20:46Z</dcterms:modified>
</cp:coreProperties>
</file>